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38" r:id="rId1"/>
  </p:sldMasterIdLst>
  <p:notesMasterIdLst>
    <p:notesMasterId r:id="rId20"/>
  </p:notesMasterIdLst>
  <p:handoutMasterIdLst>
    <p:handoutMasterId r:id="rId21"/>
  </p:handoutMasterIdLst>
  <p:sldIdLst>
    <p:sldId id="10422" r:id="rId2"/>
    <p:sldId id="10598" r:id="rId3"/>
    <p:sldId id="10597" r:id="rId4"/>
    <p:sldId id="10620" r:id="rId5"/>
    <p:sldId id="10626" r:id="rId6"/>
    <p:sldId id="10627" r:id="rId7"/>
    <p:sldId id="10623" r:id="rId8"/>
    <p:sldId id="10628" r:id="rId9"/>
    <p:sldId id="10629" r:id="rId10"/>
    <p:sldId id="10630" r:id="rId11"/>
    <p:sldId id="10624" r:id="rId12"/>
    <p:sldId id="10631" r:id="rId13"/>
    <p:sldId id="10632" r:id="rId14"/>
    <p:sldId id="10633" r:id="rId15"/>
    <p:sldId id="10634" r:id="rId16"/>
    <p:sldId id="10635" r:id="rId17"/>
    <p:sldId id="10636" r:id="rId18"/>
    <p:sldId id="10596" r:id="rId19"/>
  </p:sldIdLst>
  <p:sldSz cx="12858750" cy="7232650"/>
  <p:notesSz cx="6858000" cy="9144000"/>
  <p:custDataLst>
    <p:tags r:id="rId22"/>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04" autoAdjust="0"/>
    <p:restoredTop sz="95274" autoAdjust="0"/>
  </p:normalViewPr>
  <p:slideViewPr>
    <p:cSldViewPr>
      <p:cViewPr varScale="1">
        <p:scale>
          <a:sx n="64" d="100"/>
          <a:sy n="64" d="100"/>
        </p:scale>
        <p:origin x="960" y="108"/>
      </p:cViewPr>
      <p:guideLst>
        <p:guide orient="horz" pos="328"/>
        <p:guide pos="4050"/>
        <p:guide pos="557"/>
        <p:guide orient="horz" pos="4183"/>
        <p:guide pos="7497"/>
        <p:guide pos="6908"/>
      </p:guideLst>
    </p:cSldViewPr>
  </p:slideViewPr>
  <p:outlineViewPr>
    <p:cViewPr>
      <p:scale>
        <a:sx n="100" d="100"/>
        <a:sy n="100" d="100"/>
      </p:scale>
      <p:origin x="0" y="-14814"/>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9" d="100"/>
          <a:sy n="69" d="100"/>
        </p:scale>
        <p:origin x="2826"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2024/6/14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2024/6/14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extLst>
      <p:ext uri="{BB962C8B-B14F-4D97-AF65-F5344CB8AC3E}">
        <p14:creationId xmlns:p14="http://schemas.microsoft.com/office/powerpoint/2010/main" val="4231722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3410169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11</a:t>
            </a:fld>
            <a:endParaRPr lang="zh-CN" altLang="en-US"/>
          </a:p>
        </p:txBody>
      </p:sp>
    </p:spTree>
    <p:extLst>
      <p:ext uri="{BB962C8B-B14F-4D97-AF65-F5344CB8AC3E}">
        <p14:creationId xmlns:p14="http://schemas.microsoft.com/office/powerpoint/2010/main" val="3050788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2192060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557072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3362103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3363419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902793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4258907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extLst>
      <p:ext uri="{BB962C8B-B14F-4D97-AF65-F5344CB8AC3E}">
        <p14:creationId xmlns:p14="http://schemas.microsoft.com/office/powerpoint/2010/main" val="1010754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a:t>
            </a:fld>
            <a:endParaRPr lang="zh-CN" altLang="en-US"/>
          </a:p>
        </p:txBody>
      </p:sp>
    </p:spTree>
    <p:extLst>
      <p:ext uri="{BB962C8B-B14F-4D97-AF65-F5344CB8AC3E}">
        <p14:creationId xmlns:p14="http://schemas.microsoft.com/office/powerpoint/2010/main" val="3573166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a:t>
            </a:fld>
            <a:endParaRPr lang="zh-CN" altLang="en-US"/>
          </a:p>
        </p:txBody>
      </p:sp>
    </p:spTree>
    <p:extLst>
      <p:ext uri="{BB962C8B-B14F-4D97-AF65-F5344CB8AC3E}">
        <p14:creationId xmlns:p14="http://schemas.microsoft.com/office/powerpoint/2010/main" val="1641794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3946180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915659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1680413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7</a:t>
            </a:fld>
            <a:endParaRPr lang="zh-CN" altLang="en-US"/>
          </a:p>
        </p:txBody>
      </p:sp>
    </p:spTree>
    <p:extLst>
      <p:ext uri="{BB962C8B-B14F-4D97-AF65-F5344CB8AC3E}">
        <p14:creationId xmlns:p14="http://schemas.microsoft.com/office/powerpoint/2010/main" val="2425414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551349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688174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p>
            <a:fld id="{DD615DFD-8505-4C7B-90FE-F45A3565472F}" type="datetimeFigureOut">
              <a:rPr lang="vi-VN" altLang="vi-VN" sz="1000" smtClean="0">
                <a:latin typeface="Noto Sans"/>
                <a:ea typeface="Noto Sans"/>
              </a:rPr>
              <a:t>14/06/2024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normAutofit/>
          </a:bodyPr>
          <a:lstStyle/>
          <a:p>
            <a:fld id="{27406F3C-FA24-4A80-8CD4-EE5698C541FD}"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185449736"/>
      </p:ext>
    </p:extLst>
  </p:cSld>
  <p:clrMapOvr>
    <a:masterClrMapping/>
  </p:clrMapOvr>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t">
            <a:normAutofit/>
          </a:bodyPr>
          <a:lstStyle/>
          <a:p>
            <a:r>
              <a:rPr lang="vi-VN" altLang="vi-VN">
                <a:latin typeface="Noto Sans"/>
                <a:ea typeface="Noto Sans"/>
              </a:rPr>
              <a:t>Bấm vào đây để chỉnh sửa kiểu tiêu đề</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vi-VN" altLang="vi-VN">
                <a:latin typeface="Noto Sans"/>
                <a:ea typeface="Noto Sans"/>
              </a:rPr>
              <a:t>Bấm vào đây để 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DD615DFD-8505-4C7B-90FE-F45A3565472F}" type="datetimeFigureOut">
              <a:rPr lang="vi-VN" altLang="vi-VN" sz="1000" smtClean="0">
                <a:latin typeface="Noto Sans"/>
                <a:ea typeface="Noto Sans"/>
              </a:rPr>
              <a:t>14/06/2024</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27406F3C-FA24-4A80-8CD4-EE5698C541FD}"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3332929234"/>
      </p:ext>
    </p:extLst>
  </p:cSld>
  <p:clrMap bg1="lt1" tx1="dk1" bg2="lt2" tx2="dk2" accent1="accent1" accent2="accent2" accent3="accent3" accent4="accent4" accent5="accent5" accent6="accent6" hlink="hlink" folHlink="folHlink"/>
  <p:sldLayoutIdLst>
    <p:sldLayoutId id="2147483945" r:id="rId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7" y="199"/>
            <a:ext cx="12858397" cy="7232253"/>
          </a:xfrm>
          <a:prstGeom prst="rect">
            <a:avLst/>
          </a:prstGeom>
          <a:blipFill dpi="0" rotWithShape="1">
            <a:blip r:embed="rId5">
              <a:extLst>
                <a:ext uri="{28A0092B-C50C-407E-A947-70E740481C1C}">
                  <a14:useLocalDpi xmlns:a14="http://schemas.microsoft.com/office/drawing/2010/main" val="0"/>
                </a:ext>
              </a:extLst>
            </a:blip>
            <a:stretch>
              <a:fillRect t="-9283" b="-928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矩形 9"/>
          <p:cNvSpPr/>
          <p:nvPr/>
        </p:nvSpPr>
        <p:spPr>
          <a:xfrm>
            <a:off x="1566330" y="1360150"/>
            <a:ext cx="9726091" cy="4512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TextBox 84"/>
          <p:cNvSpPr txBox="1"/>
          <p:nvPr/>
        </p:nvSpPr>
        <p:spPr>
          <a:xfrm>
            <a:off x="2934467" y="2339430"/>
            <a:ext cx="6989816" cy="807720"/>
          </a:xfrm>
          <a:prstGeom prst="rect">
            <a:avLst/>
          </a:prstGeom>
          <a:noFill/>
          <a:ln>
            <a:noFill/>
          </a:ln>
        </p:spPr>
        <p:txBody>
          <a:bodyPr vert="horz" wrap="square" lIns="0" tIns="0" rIns="0" bIns="0" rtlCol="0">
            <a:normAutofit fontScale="85000" lnSpcReduction="10000"/>
          </a:bodyPr>
          <a:lstStyle/>
          <a:p>
            <a:pPr algn="ctr"/>
            <a:r>
              <a:rPr lang="vi-VN" altLang="zh-CN" sz="5400" spc="600" dirty="0">
                <a:solidFill>
                  <a:schemeClr val="tx1">
                    <a:lumMod val="75000"/>
                    <a:lumOff val="25000"/>
                  </a:schemeClr>
                </a:solidFill>
                <a:latin typeface="+mj-lt"/>
                <a:ea typeface="字魂59号-创粗黑" panose="00000500000000000000" pitchFamily="2" charset="-122"/>
                <a:sym typeface="字魂59号-创粗黑" panose="00000500000000000000" pitchFamily="2" charset="-122"/>
              </a:rPr>
              <a:t>QUẢN LÝ HÌNH ẢNH</a:t>
            </a:r>
            <a:endParaRPr lang="en-US" altLang="zh-CN" sz="5400" spc="600" dirty="0">
              <a:solidFill>
                <a:schemeClr val="tx1">
                  <a:lumMod val="75000"/>
                  <a:lumOff val="25000"/>
                </a:schemeClr>
              </a:solidFill>
              <a:latin typeface="+mj-lt"/>
              <a:ea typeface="字魂59号-创粗黑" panose="00000500000000000000" pitchFamily="2" charset="-122"/>
              <a:sym typeface="字魂59号-创粗黑" panose="00000500000000000000" pitchFamily="2" charset="-122"/>
            </a:endParaRPr>
          </a:p>
        </p:txBody>
      </p:sp>
      <p:sp>
        <p:nvSpPr>
          <p:cNvPr id="13" name="TextBox 84"/>
          <p:cNvSpPr txBox="1"/>
          <p:nvPr/>
        </p:nvSpPr>
        <p:spPr>
          <a:xfrm>
            <a:off x="3583473" y="3096941"/>
            <a:ext cx="5691804" cy="670560"/>
          </a:xfrm>
          <a:prstGeom prst="rect">
            <a:avLst/>
          </a:prstGeom>
          <a:noFill/>
          <a:ln>
            <a:noFill/>
          </a:ln>
        </p:spPr>
        <p:txBody>
          <a:bodyPr vert="horz" wrap="square" lIns="0" tIns="0" rIns="0" bIns="0" rtlCol="0">
            <a:normAutofit/>
          </a:bodyPr>
          <a:lstStyle/>
          <a:p>
            <a:pPr algn="ctr"/>
            <a:r>
              <a:rPr lang="vi-VN" altLang="vi-VN" sz="2800" dirty="0">
                <a:solidFill>
                  <a:schemeClr val="tx1">
                    <a:lumMod val="75000"/>
                    <a:lumOff val="25000"/>
                  </a:schemeClr>
                </a:solidFill>
                <a:latin typeface="+mj-lt"/>
                <a:ea typeface="Noto Sans"/>
                <a:cs typeface="Arial" panose="020B0604020202020204" pitchFamily="34" charset="0"/>
                <a:sym typeface="字魂59号-创粗黑" panose="00000500000000000000" pitchFamily="2" charset="-122"/>
              </a:rPr>
              <a:t>LẬP TRÌNH WEB 2</a:t>
            </a:r>
            <a:endParaRPr lang="zh-CN" altLang="en-US" sz="2800" dirty="0">
              <a:solidFill>
                <a:schemeClr val="tx1">
                  <a:lumMod val="75000"/>
                  <a:lumOff val="25000"/>
                </a:schemeClr>
              </a:solidFill>
              <a:latin typeface="+mj-lt"/>
              <a:ea typeface="字魂59号-创粗黑" panose="00000500000000000000" pitchFamily="2" charset="-122"/>
              <a:cs typeface="Arial" panose="020B0604020202020204" pitchFamily="34" charset="0"/>
              <a:sym typeface="字魂59号-创粗黑" panose="00000500000000000000" pitchFamily="2" charset="-122"/>
            </a:endParaRPr>
          </a:p>
        </p:txBody>
      </p:sp>
      <p:sp>
        <p:nvSpPr>
          <p:cNvPr id="14" name="TextBox 84"/>
          <p:cNvSpPr txBox="1"/>
          <p:nvPr/>
        </p:nvSpPr>
        <p:spPr>
          <a:xfrm>
            <a:off x="4648833" y="4357351"/>
            <a:ext cx="3561085" cy="243840"/>
          </a:xfrm>
          <a:prstGeom prst="rect">
            <a:avLst/>
          </a:prstGeom>
          <a:noFill/>
          <a:ln>
            <a:noFill/>
          </a:ln>
        </p:spPr>
        <p:txBody>
          <a:bodyPr vert="horz" wrap="square" lIns="0" tIns="0" rIns="0" bIns="0" rtlCol="0">
            <a:normAutofit/>
          </a:bodyPr>
          <a:lstStyle/>
          <a:p>
            <a:pPr algn="ctr"/>
            <a:r>
              <a:rPr lang="vi-VN" altLang="vi-VN" sz="1600" spc="300" dirty="0">
                <a:solidFill>
                  <a:schemeClr val="tx1">
                    <a:lumMod val="75000"/>
                    <a:lumOff val="25000"/>
                  </a:schemeClr>
                </a:solidFill>
                <a:latin typeface="Noto Sans"/>
                <a:ea typeface="Noto Sans"/>
                <a:sym typeface="字魂59号-创粗黑" panose="00000500000000000000" pitchFamily="2" charset="-122"/>
              </a:rPr>
              <a:t>Thành viên nhóm</a:t>
            </a:r>
            <a:endParaRPr lang="en-US" altLang="zh-CN"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 name="TextBox 84"/>
          <p:cNvSpPr txBox="1"/>
          <p:nvPr/>
        </p:nvSpPr>
        <p:spPr>
          <a:xfrm>
            <a:off x="1566329" y="4990292"/>
            <a:ext cx="3561085" cy="274320"/>
          </a:xfrm>
          <a:prstGeom prst="rect">
            <a:avLst/>
          </a:prstGeom>
          <a:noFill/>
          <a:ln>
            <a:noFill/>
          </a:ln>
        </p:spPr>
        <p:txBody>
          <a:bodyPr vert="horz" wrap="square" lIns="0" tIns="0" rIns="0" bIns="0" rtlCol="0">
            <a:normAutofit/>
          </a:bodyPr>
          <a:lstStyle/>
          <a:p>
            <a:pPr algn="ctr"/>
            <a:r>
              <a:rPr lang="vi-VN" altLang="vi-VN" spc="300" dirty="0">
                <a:solidFill>
                  <a:schemeClr val="tx1">
                    <a:lumMod val="75000"/>
                    <a:lumOff val="25000"/>
                  </a:schemeClr>
                </a:solidFill>
                <a:latin typeface="Noto Sans"/>
                <a:ea typeface="Noto Sans"/>
                <a:cs typeface="Arial" panose="020B0604020202020204" pitchFamily="34" charset="0"/>
                <a:sym typeface="字魂59号-创粗黑" panose="00000500000000000000" pitchFamily="2" charset="-122"/>
              </a:rPr>
              <a:t>Phan Văn Tú</a:t>
            </a:r>
          </a:p>
        </p:txBody>
      </p:sp>
      <p:cxnSp>
        <p:nvCxnSpPr>
          <p:cNvPr id="3" name="直接连接符 2"/>
          <p:cNvCxnSpPr/>
          <p:nvPr/>
        </p:nvCxnSpPr>
        <p:spPr>
          <a:xfrm>
            <a:off x="3405039" y="4017513"/>
            <a:ext cx="6048672"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夏日轻音乐旅游街拍视频夏日的海流行">
            <a:hlinkClick r:id="" action="ppaction://media"/>
            <a:extLst>
              <a:ext uri="{FF2B5EF4-FFF2-40B4-BE49-F238E27FC236}">
                <a16:creationId xmlns:a16="http://schemas.microsoft.com/office/drawing/2014/main" id="{0A9F32EB-8893-4267-82AF-4BB56429C3C5}"/>
              </a:ext>
            </a:extLst>
          </p:cNvPr>
          <p:cNvPicPr>
            <a:picLocks noChangeAspect="1"/>
          </p:cNvPicPr>
          <p:nvPr>
            <a:audioFile r:link="rId2"/>
            <p:extLst>
              <p:ext uri="{DAA4B4D4-6D71-4841-9C94-3DE7FCFB9230}">
                <p14:media xmlns:p14="http://schemas.microsoft.com/office/powerpoint/2010/main" r:embed="rId1">
                  <p14:fade in="5000" out="5000"/>
                </p14:media>
              </p:ext>
            </p:extLst>
          </p:nvPr>
        </p:nvPicPr>
        <p:blipFill>
          <a:blip r:embed="rId6"/>
          <a:stretch>
            <a:fillRect/>
          </a:stretch>
        </p:blipFill>
        <p:spPr>
          <a:xfrm>
            <a:off x="-22225" y="6927850"/>
            <a:ext cx="609600" cy="609600"/>
          </a:xfrm>
          <a:prstGeom prst="rect">
            <a:avLst/>
          </a:prstGeom>
        </p:spPr>
      </p:pic>
      <p:sp>
        <p:nvSpPr>
          <p:cNvPr id="4" name="TextBox 84">
            <a:extLst>
              <a:ext uri="{FF2B5EF4-FFF2-40B4-BE49-F238E27FC236}">
                <a16:creationId xmlns:a16="http://schemas.microsoft.com/office/drawing/2014/main" id="{D7E64F49-EFEB-DA60-E2BE-A2678981FFA4}"/>
              </a:ext>
            </a:extLst>
          </p:cNvPr>
          <p:cNvSpPr txBox="1"/>
          <p:nvPr/>
        </p:nvSpPr>
        <p:spPr>
          <a:xfrm>
            <a:off x="4682189" y="4989063"/>
            <a:ext cx="3561085" cy="274320"/>
          </a:xfrm>
          <a:prstGeom prst="rect">
            <a:avLst/>
          </a:prstGeom>
          <a:noFill/>
          <a:ln>
            <a:noFill/>
          </a:ln>
        </p:spPr>
        <p:txBody>
          <a:bodyPr vert="horz" wrap="square" lIns="0" tIns="0" rIns="0" bIns="0" rtlCol="0">
            <a:normAutofit/>
          </a:bodyPr>
          <a:lstStyle/>
          <a:p>
            <a:pPr algn="ctr"/>
            <a:r>
              <a:rPr lang="vi-VN" altLang="vi-VN" spc="300" dirty="0">
                <a:solidFill>
                  <a:schemeClr val="tx1">
                    <a:lumMod val="75000"/>
                    <a:lumOff val="25000"/>
                  </a:schemeClr>
                </a:solidFill>
                <a:latin typeface="Noto Sans"/>
                <a:ea typeface="Noto Sans"/>
                <a:cs typeface="Arial" panose="020B0604020202020204" pitchFamily="34" charset="0"/>
                <a:sym typeface="字魂59号-创粗黑" panose="00000500000000000000" pitchFamily="2" charset="-122"/>
              </a:rPr>
              <a:t>K Văn Vương</a:t>
            </a:r>
          </a:p>
        </p:txBody>
      </p:sp>
      <p:sp>
        <p:nvSpPr>
          <p:cNvPr id="5" name="TextBox 84">
            <a:extLst>
              <a:ext uri="{FF2B5EF4-FFF2-40B4-BE49-F238E27FC236}">
                <a16:creationId xmlns:a16="http://schemas.microsoft.com/office/drawing/2014/main" id="{FB91FE6C-F85D-F589-D5D7-56979A6414A7}"/>
              </a:ext>
            </a:extLst>
          </p:cNvPr>
          <p:cNvSpPr txBox="1"/>
          <p:nvPr/>
        </p:nvSpPr>
        <p:spPr>
          <a:xfrm>
            <a:off x="7673168" y="4991596"/>
            <a:ext cx="3561085" cy="274320"/>
          </a:xfrm>
          <a:prstGeom prst="rect">
            <a:avLst/>
          </a:prstGeom>
          <a:noFill/>
          <a:ln>
            <a:noFill/>
          </a:ln>
        </p:spPr>
        <p:txBody>
          <a:bodyPr vert="horz" wrap="square" lIns="0" tIns="0" rIns="0" bIns="0" rtlCol="0">
            <a:normAutofit/>
          </a:bodyPr>
          <a:lstStyle/>
          <a:p>
            <a:pPr algn="ctr"/>
            <a:r>
              <a:rPr lang="vi-VN" altLang="vi-VN" spc="300" dirty="0">
                <a:solidFill>
                  <a:schemeClr val="tx1">
                    <a:lumMod val="75000"/>
                    <a:lumOff val="25000"/>
                  </a:schemeClr>
                </a:solidFill>
                <a:latin typeface="Noto Sans"/>
                <a:ea typeface="Noto Sans"/>
                <a:cs typeface="Arial" panose="020B0604020202020204" pitchFamily="34" charset="0"/>
                <a:sym typeface="字魂59号-创粗黑" panose="00000500000000000000" pitchFamily="2" charset="-122"/>
              </a:rPr>
              <a:t>Lê Khánh Vinh</a:t>
            </a:r>
          </a:p>
        </p:txBody>
      </p:sp>
    </p:spTree>
    <p:extLst>
      <p:ext uri="{BB962C8B-B14F-4D97-AF65-F5344CB8AC3E}">
        <p14:creationId xmlns:p14="http://schemas.microsoft.com/office/powerpoint/2010/main" val="37633875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par>
                          <p:cTn id="19" fill="hold" nodeType="afterGroup">
                            <p:stCondLst>
                              <p:cond delay="500"/>
                            </p:stCondLst>
                            <p:childTnLst>
                              <p:par>
                                <p:cTn id="20" presetID="12" presetClass="entr" presetSubtype="4" fill="hold" grpId="0" nodeType="after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p:tgtEl>
                                          <p:spTgt spid="11"/>
                                        </p:tgtEl>
                                        <p:attrNameLst>
                                          <p:attrName>ppt_y</p:attrName>
                                        </p:attrNameLst>
                                      </p:cBhvr>
                                      <p:tavLst>
                                        <p:tav tm="0">
                                          <p:val>
                                            <p:strVal val="#ppt_y+#ppt_h*1.125000"/>
                                          </p:val>
                                        </p:tav>
                                        <p:tav tm="100000">
                                          <p:val>
                                            <p:strVal val="#ppt_y"/>
                                          </p:val>
                                        </p:tav>
                                      </p:tavLst>
                                    </p:anim>
                                    <p:animEffect transition="in" filter="wipe(up)">
                                      <p:cBhvr>
                                        <p:cTn id="23" dur="750"/>
                                        <p:tgtEl>
                                          <p:spTgt spid="11"/>
                                        </p:tgtEl>
                                      </p:cBhvr>
                                    </p:animEffect>
                                  </p:childTnLst>
                                </p:cTn>
                              </p:par>
                            </p:childTnLst>
                          </p:cTn>
                        </p:par>
                        <p:par>
                          <p:cTn id="24" fill="hold" nodeType="afterGroup">
                            <p:stCondLst>
                              <p:cond delay="2150"/>
                            </p:stCondLst>
                            <p:childTnLst>
                              <p:par>
                                <p:cTn id="25" presetID="12" presetClass="entr" presetSubtype="4" fill="hold" grpId="0" nodeType="afterEffect">
                                  <p:stCondLst>
                                    <p:cond delay="0"/>
                                  </p:stCondLst>
                                  <p:iterate type="lt">
                                    <p:tmPct val="10000"/>
                                  </p:iterate>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p:tgtEl>
                                          <p:spTgt spid="13"/>
                                        </p:tgtEl>
                                        <p:attrNameLst>
                                          <p:attrName>ppt_y</p:attrName>
                                        </p:attrNameLst>
                                      </p:cBhvr>
                                      <p:tavLst>
                                        <p:tav tm="0">
                                          <p:val>
                                            <p:strVal val="#ppt_y+#ppt_h*1.125000"/>
                                          </p:val>
                                        </p:tav>
                                        <p:tav tm="100000">
                                          <p:val>
                                            <p:strVal val="#ppt_y"/>
                                          </p:val>
                                        </p:tav>
                                      </p:tavLst>
                                    </p:anim>
                                    <p:animEffect transition="in" filter="wipe(up)">
                                      <p:cBhvr>
                                        <p:cTn id="28" dur="750"/>
                                        <p:tgtEl>
                                          <p:spTgt spid="13"/>
                                        </p:tgtEl>
                                      </p:cBhvr>
                                    </p:animEffect>
                                  </p:childTnLst>
                                </p:cTn>
                              </p:par>
                            </p:childTnLst>
                          </p:cTn>
                        </p:par>
                        <p:par>
                          <p:cTn id="29" fill="hold" nodeType="afterGroup">
                            <p:stCondLst>
                              <p:cond delay="3725"/>
                            </p:stCondLst>
                            <p:childTnLst>
                              <p:par>
                                <p:cTn id="30" presetID="12" presetClass="entr" presetSubtype="4" fill="hold" grpId="0" nodeType="afterEffect">
                                  <p:stCondLst>
                                    <p:cond delay="0"/>
                                  </p:stCondLst>
                                  <p:iterate type="lt">
                                    <p:tmPct val="10000"/>
                                  </p:iterate>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750"/>
                                        <p:tgtEl>
                                          <p:spTgt spid="14"/>
                                        </p:tgtEl>
                                        <p:attrNameLst>
                                          <p:attrName>ppt_y</p:attrName>
                                        </p:attrNameLst>
                                      </p:cBhvr>
                                      <p:tavLst>
                                        <p:tav tm="0">
                                          <p:val>
                                            <p:strVal val="#ppt_y+#ppt_h*1.125000"/>
                                          </p:val>
                                        </p:tav>
                                        <p:tav tm="100000">
                                          <p:val>
                                            <p:strVal val="#ppt_y"/>
                                          </p:val>
                                        </p:tav>
                                      </p:tavLst>
                                    </p:anim>
                                    <p:animEffect transition="in" filter="wipe(up)">
                                      <p:cBhvr>
                                        <p:cTn id="33" dur="750"/>
                                        <p:tgtEl>
                                          <p:spTgt spid="14"/>
                                        </p:tgtEl>
                                      </p:cBhvr>
                                    </p:animEffect>
                                  </p:childTnLst>
                                </p:cTn>
                              </p:par>
                            </p:childTnLst>
                          </p:cTn>
                        </p:par>
                        <p:par>
                          <p:cTn id="34" fill="hold" nodeType="afterGroup">
                            <p:stCondLst>
                              <p:cond delay="5375"/>
                            </p:stCondLst>
                            <p:childTnLst>
                              <p:par>
                                <p:cTn id="35" presetID="12" presetClass="entr" presetSubtype="4" fill="hold" grpId="0" nodeType="afterEffect">
                                  <p:stCondLst>
                                    <p:cond delay="0"/>
                                  </p:stCondLst>
                                  <p:iterate type="lt">
                                    <p:tmPct val="10000"/>
                                  </p:iterate>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750"/>
                                        <p:tgtEl>
                                          <p:spTgt spid="17"/>
                                        </p:tgtEl>
                                        <p:attrNameLst>
                                          <p:attrName>ppt_y</p:attrName>
                                        </p:attrNameLst>
                                      </p:cBhvr>
                                      <p:tavLst>
                                        <p:tav tm="0">
                                          <p:val>
                                            <p:strVal val="#ppt_y+#ppt_h*1.125000"/>
                                          </p:val>
                                        </p:tav>
                                        <p:tav tm="100000">
                                          <p:val>
                                            <p:strVal val="#ppt_y"/>
                                          </p:val>
                                        </p:tav>
                                      </p:tavLst>
                                    </p:anim>
                                    <p:animEffect transition="in" filter="wipe(up)">
                                      <p:cBhvr>
                                        <p:cTn id="38" dur="750"/>
                                        <p:tgtEl>
                                          <p:spTgt spid="17"/>
                                        </p:tgtEl>
                                      </p:cBhvr>
                                    </p:animEffect>
                                  </p:childTnLst>
                                </p:cTn>
                              </p:par>
                            </p:childTnLst>
                          </p:cTn>
                        </p:par>
                        <p:par>
                          <p:cTn id="39" fill="hold">
                            <p:stCondLst>
                              <p:cond delay="6725"/>
                            </p:stCondLst>
                            <p:childTnLst>
                              <p:par>
                                <p:cTn id="40" presetID="12" presetClass="entr" presetSubtype="4" fill="hold" grpId="0" nodeType="afterEffect">
                                  <p:stCondLst>
                                    <p:cond delay="0"/>
                                  </p:stCondLst>
                                  <p:iterate type="lt">
                                    <p:tmPct val="10000"/>
                                  </p:iterate>
                                  <p:childTnLst>
                                    <p:set>
                                      <p:cBhvr>
                                        <p:cTn id="41" dur="1" fill="hold">
                                          <p:stCondLst>
                                            <p:cond delay="0"/>
                                          </p:stCondLst>
                                        </p:cTn>
                                        <p:tgtEl>
                                          <p:spTgt spid="4"/>
                                        </p:tgtEl>
                                        <p:attrNameLst>
                                          <p:attrName>style.visibility</p:attrName>
                                        </p:attrNameLst>
                                      </p:cBhvr>
                                      <p:to>
                                        <p:strVal val="visible"/>
                                      </p:to>
                                    </p:set>
                                    <p:anim calcmode="lin" valueType="num">
                                      <p:cBhvr additive="base">
                                        <p:cTn id="42" dur="750"/>
                                        <p:tgtEl>
                                          <p:spTgt spid="4"/>
                                        </p:tgtEl>
                                        <p:attrNameLst>
                                          <p:attrName>ppt_y</p:attrName>
                                        </p:attrNameLst>
                                      </p:cBhvr>
                                      <p:tavLst>
                                        <p:tav tm="0">
                                          <p:val>
                                            <p:strVal val="#ppt_y+#ppt_h*1.125000"/>
                                          </p:val>
                                        </p:tav>
                                        <p:tav tm="100000">
                                          <p:val>
                                            <p:strVal val="#ppt_y"/>
                                          </p:val>
                                        </p:tav>
                                      </p:tavLst>
                                    </p:anim>
                                    <p:animEffect transition="in" filter="wipe(up)">
                                      <p:cBhvr>
                                        <p:cTn id="43" dur="750"/>
                                        <p:tgtEl>
                                          <p:spTgt spid="4"/>
                                        </p:tgtEl>
                                      </p:cBhvr>
                                    </p:animEffect>
                                  </p:childTnLst>
                                </p:cTn>
                              </p:par>
                            </p:childTnLst>
                          </p:cTn>
                        </p:par>
                        <p:par>
                          <p:cTn id="44" fill="hold">
                            <p:stCondLst>
                              <p:cond delay="8075"/>
                            </p:stCondLst>
                            <p:childTnLst>
                              <p:par>
                                <p:cTn id="45" presetID="12" presetClass="entr" presetSubtype="4" fill="hold" grpId="0" nodeType="afterEffect">
                                  <p:stCondLst>
                                    <p:cond delay="0"/>
                                  </p:stCondLst>
                                  <p:iterate type="lt">
                                    <p:tmPct val="10000"/>
                                  </p:iterate>
                                  <p:childTnLst>
                                    <p:set>
                                      <p:cBhvr>
                                        <p:cTn id="46" dur="1" fill="hold">
                                          <p:stCondLst>
                                            <p:cond delay="0"/>
                                          </p:stCondLst>
                                        </p:cTn>
                                        <p:tgtEl>
                                          <p:spTgt spid="5"/>
                                        </p:tgtEl>
                                        <p:attrNameLst>
                                          <p:attrName>style.visibility</p:attrName>
                                        </p:attrNameLst>
                                      </p:cBhvr>
                                      <p:to>
                                        <p:strVal val="visible"/>
                                      </p:to>
                                    </p:set>
                                    <p:anim calcmode="lin" valueType="num">
                                      <p:cBhvr additive="base">
                                        <p:cTn id="47" dur="750"/>
                                        <p:tgtEl>
                                          <p:spTgt spid="5"/>
                                        </p:tgtEl>
                                        <p:attrNameLst>
                                          <p:attrName>ppt_y</p:attrName>
                                        </p:attrNameLst>
                                      </p:cBhvr>
                                      <p:tavLst>
                                        <p:tav tm="0">
                                          <p:val>
                                            <p:strVal val="#ppt_y+#ppt_h*1.125000"/>
                                          </p:val>
                                        </p:tav>
                                        <p:tav tm="100000">
                                          <p:val>
                                            <p:strVal val="#ppt_y"/>
                                          </p:val>
                                        </p:tav>
                                      </p:tavLst>
                                    </p:anim>
                                    <p:animEffect transition="in" filter="wipe(up)">
                                      <p:cBhvr>
                                        <p:cTn id="48"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9" repeatCount="indefinite" fill="hold" display="0">
                  <p:stCondLst>
                    <p:cond delay="indefinite"/>
                  </p:stCondLst>
                  <p:endCondLst>
                    <p:cond evt="onPrev" delay="0">
                      <p:tgtEl>
                        <p:sldTgt/>
                      </p:tgtEl>
                    </p:cond>
                    <p:cond evt="onStopAudio" delay="0">
                      <p:tgtEl>
                        <p:sldTgt/>
                      </p:tgtEl>
                    </p:cond>
                  </p:endCondLst>
                </p:cTn>
                <p:tgtEl>
                  <p:spTgt spid="2"/>
                </p:tgtEl>
              </p:cMediaNode>
            </p:audio>
          </p:childTnLst>
        </p:cTn>
      </p:par>
    </p:tnLst>
    <p:bldLst>
      <p:bldP spid="7" grpId="0" animBg="1"/>
      <p:bldP spid="10" grpId="0" animBg="1"/>
      <p:bldP spid="11" grpId="0"/>
      <p:bldP spid="13" grpId="0"/>
      <p:bldP spid="14" grpId="0"/>
      <p:bldP spid="17"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p:cNvSpPr txBox="1"/>
          <p:nvPr/>
        </p:nvSpPr>
        <p:spPr>
          <a:xfrm>
            <a:off x="416609" y="231949"/>
            <a:ext cx="4543842" cy="487680"/>
          </a:xfrm>
          <a:prstGeom prst="rect">
            <a:avLst/>
          </a:prstGeom>
        </p:spPr>
        <p:txBody>
          <a:bodyPr vert="horz" wrap="square" lIns="0" tIns="0" rIns="0" bIns="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vi-VN" sz="3200" dirty="0">
                <a:solidFill>
                  <a:schemeClr val="tx1">
                    <a:lumMod val="75000"/>
                    <a:lumOff val="25000"/>
                  </a:schemeClr>
                </a:solidFill>
                <a:latin typeface="+mj-lt"/>
                <a:ea typeface="字魂59号-创粗黑" panose="00000500000000000000" pitchFamily="2" charset="-122"/>
                <a:cs typeface="+mn-ea"/>
                <a:sym typeface="字魂59号-创粗黑" panose="00000500000000000000" pitchFamily="2" charset="-122"/>
              </a:rPr>
              <a:t>OAuth 2.0 </a:t>
            </a:r>
          </a:p>
        </p:txBody>
      </p:sp>
      <p:pic>
        <p:nvPicPr>
          <p:cNvPr id="6" name="Picture 5">
            <a:extLst>
              <a:ext uri="{FF2B5EF4-FFF2-40B4-BE49-F238E27FC236}">
                <a16:creationId xmlns:a16="http://schemas.microsoft.com/office/drawing/2014/main" id="{0C0C2B91-0468-9338-447D-52CF137D23D2}"/>
              </a:ext>
            </a:extLst>
          </p:cNvPr>
          <p:cNvPicPr>
            <a:picLocks noChangeAspect="1"/>
          </p:cNvPicPr>
          <p:nvPr/>
        </p:nvPicPr>
        <p:blipFill>
          <a:blip r:embed="rId3"/>
          <a:stretch>
            <a:fillRect/>
          </a:stretch>
        </p:blipFill>
        <p:spPr>
          <a:xfrm>
            <a:off x="495432" y="719629"/>
            <a:ext cx="8930037" cy="6004386"/>
          </a:xfrm>
          <a:prstGeom prst="rect">
            <a:avLst/>
          </a:prstGeom>
        </p:spPr>
      </p:pic>
    </p:spTree>
    <p:extLst>
      <p:ext uri="{BB962C8B-B14F-4D97-AF65-F5344CB8AC3E}">
        <p14:creationId xmlns:p14="http://schemas.microsoft.com/office/powerpoint/2010/main" val="284147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5DE2CED-5B3A-4296-BF62-653BCE781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831" y="-347"/>
            <a:ext cx="7728744" cy="7232650"/>
          </a:xfrm>
          <a:prstGeom prst="rect">
            <a:avLst/>
          </a:prstGeom>
        </p:spPr>
      </p:pic>
      <p:sp>
        <p:nvSpPr>
          <p:cNvPr id="10" name="矩形 9"/>
          <p:cNvSpPr/>
          <p:nvPr/>
        </p:nvSpPr>
        <p:spPr>
          <a:xfrm>
            <a:off x="1161135" y="2464197"/>
            <a:ext cx="8247422" cy="3854802"/>
          </a:xfrm>
          <a:prstGeom prst="rect">
            <a:avLst/>
          </a:prstGeom>
          <a:solidFill>
            <a:schemeClr val="bg1"/>
          </a:solidFill>
          <a:ln>
            <a:no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TextBox 84"/>
          <p:cNvSpPr txBox="1"/>
          <p:nvPr/>
        </p:nvSpPr>
        <p:spPr>
          <a:xfrm rot="5400000">
            <a:off x="7514358" y="3624835"/>
            <a:ext cx="5016754" cy="731520"/>
          </a:xfrm>
          <a:prstGeom prst="rect">
            <a:avLst/>
          </a:prstGeom>
          <a:noFill/>
          <a:ln>
            <a:noFill/>
          </a:ln>
        </p:spPr>
        <p:txBody>
          <a:bodyPr vert="horz" wrap="square" lIns="0" tIns="0" rIns="0" bIns="0" rtlCol="0">
            <a:normAutofit/>
          </a:bodyPr>
          <a:lstStyle/>
          <a:p>
            <a:r>
              <a:rPr lang="vi-VN" altLang="vi-VN" sz="4800" spc="600" dirty="0">
                <a:solidFill>
                  <a:schemeClr val="tx1">
                    <a:lumMod val="75000"/>
                    <a:lumOff val="25000"/>
                  </a:schemeClr>
                </a:solidFill>
                <a:latin typeface="Noto Sans"/>
                <a:ea typeface="Noto Sans"/>
                <a:cs typeface="Arial" panose="020B0604020202020204" pitchFamily="34" charset="0"/>
                <a:sym typeface="字魂59号-创粗黑" panose="00000500000000000000" pitchFamily="2" charset="-122"/>
              </a:rPr>
              <a:t>Web 2</a:t>
            </a:r>
          </a:p>
        </p:txBody>
      </p:sp>
      <p:sp>
        <p:nvSpPr>
          <p:cNvPr id="21" name="TextBox 84"/>
          <p:cNvSpPr txBox="1"/>
          <p:nvPr/>
        </p:nvSpPr>
        <p:spPr>
          <a:xfrm rot="5400000">
            <a:off x="9641128" y="2736867"/>
            <a:ext cx="3668502" cy="853440"/>
          </a:xfrm>
          <a:prstGeom prst="rect">
            <a:avLst/>
          </a:prstGeom>
          <a:noFill/>
          <a:ln>
            <a:noFill/>
          </a:ln>
        </p:spPr>
        <p:txBody>
          <a:bodyPr vert="horz" wrap="square" lIns="0" tIns="0" rIns="0" bIns="0" rtlCol="0">
            <a:normAutofit fontScale="92500"/>
          </a:bodyPr>
          <a:lstStyle/>
          <a:p>
            <a:r>
              <a:rPr lang="vi-VN" altLang="vi-VN" sz="5600" spc="600" dirty="0">
                <a:solidFill>
                  <a:schemeClr val="tx1">
                    <a:lumMod val="75000"/>
                    <a:lumOff val="25000"/>
                  </a:schemeClr>
                </a:solidFill>
                <a:latin typeface="Noto Sans"/>
                <a:ea typeface="Noto Sans"/>
                <a:sym typeface="字魂59号-创粗黑" panose="00000500000000000000" pitchFamily="2" charset="-122"/>
              </a:rPr>
              <a:t>Lập Trình</a:t>
            </a:r>
            <a:endParaRPr lang="en-US" altLang="zh-CN" sz="11500" spc="6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2" name="TextBox 48"/>
          <p:cNvSpPr txBox="1"/>
          <p:nvPr/>
        </p:nvSpPr>
        <p:spPr>
          <a:xfrm>
            <a:off x="2325253" y="4799835"/>
            <a:ext cx="4742030" cy="670560"/>
          </a:xfrm>
          <a:prstGeom prst="rect">
            <a:avLst/>
          </a:prstGeom>
          <a:noFill/>
        </p:spPr>
        <p:txBody>
          <a:bodyPr wrap="square" lIns="0" tIns="0" rIns="0" bIns="0" rtlCol="0">
            <a:normAutofit fontScale="62500" lnSpcReduction="20000"/>
          </a:bodyPr>
          <a:lstStyle/>
          <a:p>
            <a:r>
              <a:rPr lang="vi-VN" altLang="vi-VN" sz="4400" spc="600" dirty="0">
                <a:solidFill>
                  <a:schemeClr val="tx1">
                    <a:lumMod val="75000"/>
                    <a:lumOff val="25000"/>
                  </a:schemeClr>
                </a:solidFill>
                <a:latin typeface="Noto Sans"/>
                <a:ea typeface="Noto Sans"/>
                <a:cs typeface="+mn-ea"/>
                <a:sym typeface="字魂59号-创粗黑" panose="00000500000000000000" pitchFamily="2" charset="-122"/>
              </a:rPr>
              <a:t>Triển khai hệ thống</a:t>
            </a:r>
            <a:endParaRPr lang="en-GB" altLang="zh-CN" sz="4400" spc="6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3" name="矩形 259"/>
          <p:cNvSpPr>
            <a:spLocks noChangeArrowheads="1"/>
          </p:cNvSpPr>
          <p:nvPr/>
        </p:nvSpPr>
        <p:spPr bwMode="auto">
          <a:xfrm>
            <a:off x="2325253" y="3249499"/>
            <a:ext cx="2196442"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vi-VN" altLang="vi-VN" sz="11500" cap="all" spc="300">
                <a:solidFill>
                  <a:schemeClr val="tx1">
                    <a:lumMod val="75000"/>
                    <a:lumOff val="25000"/>
                  </a:schemeClr>
                </a:solidFill>
                <a:latin typeface="Noto Sans"/>
                <a:ea typeface="Noto Sans"/>
                <a:cs typeface="Arial" panose="020B0604020202020204" pitchFamily="34" charset="0"/>
                <a:sym typeface="字魂59号-创粗黑" panose="00000500000000000000" pitchFamily="2" charset="-122"/>
              </a:rPr>
              <a:t>03</a:t>
            </a:r>
            <a:endParaRPr lang="zh-CN" altLang="en-US" sz="11500" cap="all" spc="300">
              <a:solidFill>
                <a:schemeClr val="tx1">
                  <a:lumMod val="75000"/>
                  <a:lumOff val="25000"/>
                </a:schemeClr>
              </a:solidFill>
              <a:latin typeface="字魂59号-创粗黑" panose="00000500000000000000" pitchFamily="2" charset="-122"/>
              <a:ea typeface="字魂59号-创粗黑" panose="00000500000000000000" pitchFamily="2" charset="-122"/>
              <a:cs typeface="Arial" panose="020B0604020202020204" pitchFamily="34" charset="0"/>
              <a:sym typeface="字魂59号-创粗黑" panose="00000500000000000000" pitchFamily="2" charset="-122"/>
            </a:endParaRPr>
          </a:p>
        </p:txBody>
      </p:sp>
    </p:spTree>
    <p:extLst>
      <p:ext uri="{BB962C8B-B14F-4D97-AF65-F5344CB8AC3E}">
        <p14:creationId xmlns:p14="http://schemas.microsoft.com/office/powerpoint/2010/main" val="24774805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4="http://schemas.microsoft.com/office/powerpoint/2010/main" xmlns:p159="http://schemas.microsoft.com/office/powerpoint/2015/09/main">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750"/>
                                        <p:tgtEl>
                                          <p:spTgt spid="20"/>
                                        </p:tgtEl>
                                        <p:attrNameLst>
                                          <p:attrName>ppt_y</p:attrName>
                                        </p:attrNameLst>
                                      </p:cBhvr>
                                      <p:tavLst>
                                        <p:tav tm="0">
                                          <p:val>
                                            <p:strVal val="#ppt_y+#ppt_h*1.125000"/>
                                          </p:val>
                                        </p:tav>
                                        <p:tav tm="100000">
                                          <p:val>
                                            <p:strVal val="#ppt_y"/>
                                          </p:val>
                                        </p:tav>
                                      </p:tavLst>
                                    </p:anim>
                                    <p:animEffect transition="in" filter="wipe(up)">
                                      <p:cBhvr>
                                        <p:cTn id="13" dur="750"/>
                                        <p:tgtEl>
                                          <p:spTgt spid="20"/>
                                        </p:tgtEl>
                                      </p:cBhvr>
                                    </p:animEffect>
                                  </p:childTnLst>
                                </p:cTn>
                              </p:par>
                            </p:childTnLst>
                          </p:cTn>
                        </p:par>
                        <p:par>
                          <p:cTn id="14" fill="hold" nodeType="afterGroup">
                            <p:stCondLst>
                              <p:cond delay="1475"/>
                            </p:stCondLst>
                            <p:childTnLst>
                              <p:par>
                                <p:cTn id="15" presetID="12" presetClass="entr" presetSubtype="4" fill="hold" grpId="0" nodeType="afterEffect">
                                  <p:stCondLst>
                                    <p:cond delay="0"/>
                                  </p:stCondLst>
                                  <p:iterate type="lt">
                                    <p:tmPct val="10000"/>
                                  </p:iterate>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750"/>
                                        <p:tgtEl>
                                          <p:spTgt spid="21"/>
                                        </p:tgtEl>
                                        <p:attrNameLst>
                                          <p:attrName>ppt_y</p:attrName>
                                        </p:attrNameLst>
                                      </p:cBhvr>
                                      <p:tavLst>
                                        <p:tav tm="0">
                                          <p:val>
                                            <p:strVal val="#ppt_y+#ppt_h*1.125000"/>
                                          </p:val>
                                        </p:tav>
                                        <p:tav tm="100000">
                                          <p:val>
                                            <p:strVal val="#ppt_y"/>
                                          </p:val>
                                        </p:tav>
                                      </p:tavLst>
                                    </p:anim>
                                    <p:animEffect transition="in" filter="wipe(up)">
                                      <p:cBhvr>
                                        <p:cTn id="18" dur="750"/>
                                        <p:tgtEl>
                                          <p:spTgt spid="21"/>
                                        </p:tgtEl>
                                      </p:cBhvr>
                                    </p:animEffect>
                                  </p:childTnLst>
                                </p:cTn>
                              </p:par>
                            </p:childTnLst>
                          </p:cTn>
                        </p:par>
                        <p:par>
                          <p:cTn id="19" fill="hold" nodeType="afterGroup">
                            <p:stCondLst>
                              <p:cond delay="2750"/>
                            </p:stCondLst>
                            <p:childTnLst>
                              <p:par>
                                <p:cTn id="20" presetID="22" presetClass="entr" presetSubtype="8" fill="hold" grpId="0" nodeType="afterEffect">
                                  <p:stCondLst>
                                    <p:cond delay="0"/>
                                  </p:stCondLst>
                                  <p:iterate type="lt">
                                    <p:tmPct val="30000"/>
                                  </p:iterate>
                                  <p:childTnLst>
                                    <p:set>
                                      <p:cBhvr>
                                        <p:cTn id="21" dur="1" fill="hold">
                                          <p:stCondLst>
                                            <p:cond delay="0"/>
                                          </p:stCondLst>
                                        </p:cTn>
                                        <p:tgtEl>
                                          <p:spTgt spid="22"/>
                                        </p:tgtEl>
                                        <p:attrNameLst>
                                          <p:attrName>style.visibility</p:attrName>
                                        </p:attrNameLst>
                                      </p:cBhvr>
                                      <p:to>
                                        <p:strVal val="visible"/>
                                      </p:to>
                                    </p:set>
                                    <p:animEffect transition="in" filter="wipe(left)">
                                      <p:cBhvr>
                                        <p:cTn id="22" dur="200"/>
                                        <p:tgtEl>
                                          <p:spTgt spid="22"/>
                                        </p:tgtEl>
                                      </p:cBhvr>
                                    </p:animEffect>
                                  </p:childTnLst>
                                </p:cTn>
                              </p:par>
                              <p:par>
                                <p:cTn id="23" presetID="36" presetClass="emph" presetSubtype="0" fill="hold" grpId="1" nodeType="withEffect">
                                  <p:stCondLst>
                                    <p:cond delay="0"/>
                                  </p:stCondLst>
                                  <p:iterate type="lt">
                                    <p:tmPct val="30000"/>
                                  </p:iterate>
                                  <p:childTnLst>
                                    <p:animScale>
                                      <p:cBhvr>
                                        <p:cTn id="24" dur="50" autoRev="1" fill="hold">
                                          <p:stCondLst>
                                            <p:cond delay="0"/>
                                          </p:stCondLst>
                                        </p:cTn>
                                        <p:tgtEl>
                                          <p:spTgt spid="22"/>
                                        </p:tgtEl>
                                      </p:cBhvr>
                                      <p:to x="80000" y="100000"/>
                                    </p:animScale>
                                    <p:anim by="(#ppt_w*0.10)" calcmode="lin" valueType="num">
                                      <p:cBhvr>
                                        <p:cTn id="25" dur="50" autoRev="1" fill="hold">
                                          <p:stCondLst>
                                            <p:cond delay="0"/>
                                          </p:stCondLst>
                                        </p:cTn>
                                        <p:tgtEl>
                                          <p:spTgt spid="22"/>
                                        </p:tgtEl>
                                        <p:attrNameLst>
                                          <p:attrName>ppt_x</p:attrName>
                                        </p:attrNameLst>
                                      </p:cBhvr>
                                    </p:anim>
                                    <p:anim by="(-#ppt_w*0.10)" calcmode="lin" valueType="num">
                                      <p:cBhvr>
                                        <p:cTn id="26" dur="50" autoRev="1" fill="hold">
                                          <p:stCondLst>
                                            <p:cond delay="0"/>
                                          </p:stCondLst>
                                        </p:cTn>
                                        <p:tgtEl>
                                          <p:spTgt spid="22"/>
                                        </p:tgtEl>
                                        <p:attrNameLst>
                                          <p:attrName>ppt_y</p:attrName>
                                        </p:attrNameLst>
                                      </p:cBhvr>
                                    </p:anim>
                                    <p:animRot by="-480000">
                                      <p:cBhvr>
                                        <p:cTn id="27" dur="50" autoRev="1" fill="hold">
                                          <p:stCondLst>
                                            <p:cond delay="0"/>
                                          </p:stCondLst>
                                        </p:cTn>
                                        <p:tgtEl>
                                          <p:spTgt spid="22"/>
                                        </p:tgtEl>
                                        <p:attrNameLst>
                                          <p:attrName>r</p:attrName>
                                        </p:attrNameLst>
                                      </p:cBhvr>
                                    </p:animRot>
                                  </p:childTnLst>
                                </p:cTn>
                              </p:par>
                            </p:childTnLst>
                          </p:cTn>
                        </p:par>
                        <p:par>
                          <p:cTn id="28" fill="hold" nodeType="afterGroup">
                            <p:stCondLst>
                              <p:cond delay="385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23"/>
                                        </p:tgtEl>
                                        <p:attrNameLst>
                                          <p:attrName>ppt_y</p:attrName>
                                        </p:attrNameLst>
                                      </p:cBhvr>
                                      <p:tavLst>
                                        <p:tav tm="0">
                                          <p:val>
                                            <p:strVal val="#ppt_y"/>
                                          </p:val>
                                        </p:tav>
                                        <p:tav tm="100000">
                                          <p:val>
                                            <p:strVal val="#ppt_y"/>
                                          </p:val>
                                        </p:tav>
                                      </p:tavLst>
                                    </p:anim>
                                    <p:anim calcmode="lin" valueType="num">
                                      <p:cBhvr>
                                        <p:cTn id="33"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23"/>
                                        </p:tgtEl>
                                      </p:cBhvr>
                                    </p:animEffect>
                                  </p:childTnLst>
                                </p:cTn>
                              </p:par>
                            </p:childTnLst>
                          </p:cTn>
                        </p:par>
                        <p:par>
                          <p:cTn id="36" fill="hold" nodeType="afterGroup">
                            <p:stCondLst>
                              <p:cond delay="4400"/>
                            </p:stCondLst>
                            <p:childTnLst>
                              <p:par>
                                <p:cTn id="37" presetID="26" presetClass="emph" presetSubtype="0" fill="hold" grpId="1" nodeType="afterEffect">
                                  <p:stCondLst>
                                    <p:cond delay="0"/>
                                  </p:stCondLst>
                                  <p:iterate type="lt">
                                    <p:tmPct val="0"/>
                                  </p:iterate>
                                  <p:childTnLst>
                                    <p:animEffect transition="out" filter="fade">
                                      <p:cBhvr>
                                        <p:cTn id="38" dur="500" tmFilter="0, 0; .2, .5; .8, .5; 1, 0"/>
                                        <p:tgtEl>
                                          <p:spTgt spid="23"/>
                                        </p:tgtEl>
                                      </p:cBhvr>
                                    </p:animEffect>
                                    <p:animScale>
                                      <p:cBhvr>
                                        <p:cTn id="39"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p:bldP spid="21" grpId="0"/>
      <p:bldP spid="22" grpId="0"/>
      <p:bldP spid="22" grpId="1"/>
      <p:bldP spid="23" grpId="0"/>
      <p:bldP spid="2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p:cNvSpPr txBox="1"/>
          <p:nvPr/>
        </p:nvSpPr>
        <p:spPr>
          <a:xfrm>
            <a:off x="416609" y="231949"/>
            <a:ext cx="4543842" cy="487680"/>
          </a:xfrm>
          <a:prstGeom prst="rect">
            <a:avLst/>
          </a:prstGeom>
        </p:spPr>
        <p:txBody>
          <a:bodyPr vert="horz" wrap="square" lIns="0" tIns="0" rIns="0" bIns="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vi-VN" sz="3200" dirty="0">
                <a:solidFill>
                  <a:schemeClr val="tx1">
                    <a:lumMod val="75000"/>
                    <a:lumOff val="25000"/>
                  </a:schemeClr>
                </a:solidFill>
                <a:latin typeface="+mj-lt"/>
                <a:ea typeface="字魂59号-创粗黑" panose="00000500000000000000" pitchFamily="2" charset="-122"/>
                <a:cs typeface="+mn-ea"/>
                <a:sym typeface="字魂59号-创粗黑" panose="00000500000000000000" pitchFamily="2" charset="-122"/>
              </a:rPr>
              <a:t>Trang chủ </a:t>
            </a:r>
          </a:p>
        </p:txBody>
      </p:sp>
      <p:pic>
        <p:nvPicPr>
          <p:cNvPr id="3" name="Picture 2">
            <a:extLst>
              <a:ext uri="{FF2B5EF4-FFF2-40B4-BE49-F238E27FC236}">
                <a16:creationId xmlns:a16="http://schemas.microsoft.com/office/drawing/2014/main" id="{15D24FC5-DA26-8444-EAA9-43C5FCB949BB}"/>
              </a:ext>
            </a:extLst>
          </p:cNvPr>
          <p:cNvPicPr>
            <a:picLocks noChangeAspect="1"/>
          </p:cNvPicPr>
          <p:nvPr/>
        </p:nvPicPr>
        <p:blipFill>
          <a:blip r:embed="rId3"/>
          <a:stretch>
            <a:fillRect/>
          </a:stretch>
        </p:blipFill>
        <p:spPr>
          <a:xfrm>
            <a:off x="251550" y="808013"/>
            <a:ext cx="12355649" cy="5934903"/>
          </a:xfrm>
          <a:prstGeom prst="rect">
            <a:avLst/>
          </a:prstGeom>
        </p:spPr>
      </p:pic>
    </p:spTree>
    <p:extLst>
      <p:ext uri="{BB962C8B-B14F-4D97-AF65-F5344CB8AC3E}">
        <p14:creationId xmlns:p14="http://schemas.microsoft.com/office/powerpoint/2010/main" val="3312231227"/>
      </p:ext>
    </p:extLst>
  </p:cSld>
  <p:clrMapOvr>
    <a:masterClrMapping/>
  </p:clrMapOvr>
  <p:transition spd="slow">
    <p:comb/>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p:cNvSpPr txBox="1"/>
          <p:nvPr/>
        </p:nvSpPr>
        <p:spPr>
          <a:xfrm>
            <a:off x="416609" y="231949"/>
            <a:ext cx="4543842" cy="487680"/>
          </a:xfrm>
          <a:prstGeom prst="rect">
            <a:avLst/>
          </a:prstGeom>
        </p:spPr>
        <p:txBody>
          <a:bodyPr vert="horz" wrap="square" lIns="0" tIns="0" rIns="0" bIns="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vi-VN" sz="3200" dirty="0">
                <a:solidFill>
                  <a:schemeClr val="tx1">
                    <a:lumMod val="75000"/>
                    <a:lumOff val="25000"/>
                  </a:schemeClr>
                </a:solidFill>
                <a:latin typeface="+mj-lt"/>
                <a:ea typeface="字魂59号-创粗黑" panose="00000500000000000000" pitchFamily="2" charset="-122"/>
                <a:cs typeface="+mn-ea"/>
                <a:sym typeface="字魂59号-创粗黑" panose="00000500000000000000" pitchFamily="2" charset="-122"/>
              </a:rPr>
              <a:t>Đăng nhập</a:t>
            </a:r>
          </a:p>
        </p:txBody>
      </p:sp>
      <p:pic>
        <p:nvPicPr>
          <p:cNvPr id="6" name="Picture 5">
            <a:extLst>
              <a:ext uri="{FF2B5EF4-FFF2-40B4-BE49-F238E27FC236}">
                <a16:creationId xmlns:a16="http://schemas.microsoft.com/office/drawing/2014/main" id="{F224A459-3FB5-5DDB-D6AE-4FEFA2692C1A}"/>
              </a:ext>
            </a:extLst>
          </p:cNvPr>
          <p:cNvPicPr>
            <a:picLocks noChangeAspect="1"/>
          </p:cNvPicPr>
          <p:nvPr/>
        </p:nvPicPr>
        <p:blipFill>
          <a:blip r:embed="rId3"/>
          <a:stretch>
            <a:fillRect/>
          </a:stretch>
        </p:blipFill>
        <p:spPr>
          <a:xfrm>
            <a:off x="424584" y="794681"/>
            <a:ext cx="12374702" cy="5849166"/>
          </a:xfrm>
          <a:prstGeom prst="rect">
            <a:avLst/>
          </a:prstGeom>
        </p:spPr>
      </p:pic>
    </p:spTree>
    <p:extLst>
      <p:ext uri="{BB962C8B-B14F-4D97-AF65-F5344CB8AC3E}">
        <p14:creationId xmlns:p14="http://schemas.microsoft.com/office/powerpoint/2010/main" val="27699790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p:cNvSpPr txBox="1"/>
          <p:nvPr/>
        </p:nvSpPr>
        <p:spPr>
          <a:xfrm>
            <a:off x="416609" y="231949"/>
            <a:ext cx="4543842" cy="487680"/>
          </a:xfrm>
          <a:prstGeom prst="rect">
            <a:avLst/>
          </a:prstGeom>
        </p:spPr>
        <p:txBody>
          <a:bodyPr vert="horz" wrap="square" lIns="0" tIns="0" rIns="0" bIns="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vi-VN" sz="3200" dirty="0">
                <a:solidFill>
                  <a:schemeClr val="tx1">
                    <a:lumMod val="75000"/>
                    <a:lumOff val="25000"/>
                  </a:schemeClr>
                </a:solidFill>
                <a:latin typeface="+mj-lt"/>
                <a:ea typeface="字魂59号-创粗黑" panose="00000500000000000000" pitchFamily="2" charset="-122"/>
                <a:cs typeface="+mn-ea"/>
                <a:sym typeface="字魂59号-创粗黑" panose="00000500000000000000" pitchFamily="2" charset="-122"/>
              </a:rPr>
              <a:t>Đăng ký</a:t>
            </a:r>
          </a:p>
        </p:txBody>
      </p:sp>
      <p:pic>
        <p:nvPicPr>
          <p:cNvPr id="3" name="Picture 2">
            <a:extLst>
              <a:ext uri="{FF2B5EF4-FFF2-40B4-BE49-F238E27FC236}">
                <a16:creationId xmlns:a16="http://schemas.microsoft.com/office/drawing/2014/main" id="{CDD78014-E392-7D45-8FDB-CDF1FE7732FD}"/>
              </a:ext>
            </a:extLst>
          </p:cNvPr>
          <p:cNvPicPr>
            <a:picLocks noChangeAspect="1"/>
          </p:cNvPicPr>
          <p:nvPr/>
        </p:nvPicPr>
        <p:blipFill>
          <a:blip r:embed="rId3"/>
          <a:stretch>
            <a:fillRect/>
          </a:stretch>
        </p:blipFill>
        <p:spPr>
          <a:xfrm>
            <a:off x="251550" y="809671"/>
            <a:ext cx="12355649" cy="5934903"/>
          </a:xfrm>
          <a:prstGeom prst="rect">
            <a:avLst/>
          </a:prstGeom>
        </p:spPr>
      </p:pic>
    </p:spTree>
    <p:extLst>
      <p:ext uri="{BB962C8B-B14F-4D97-AF65-F5344CB8AC3E}">
        <p14:creationId xmlns:p14="http://schemas.microsoft.com/office/powerpoint/2010/main" val="106595070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p:cNvSpPr txBox="1"/>
          <p:nvPr/>
        </p:nvSpPr>
        <p:spPr>
          <a:xfrm>
            <a:off x="416609" y="231949"/>
            <a:ext cx="4543842" cy="487680"/>
          </a:xfrm>
          <a:prstGeom prst="rect">
            <a:avLst/>
          </a:prstGeom>
        </p:spPr>
        <p:txBody>
          <a:bodyPr vert="horz" wrap="square" lIns="0" tIns="0" rIns="0" bIns="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vi-VN" sz="3200" dirty="0">
                <a:solidFill>
                  <a:schemeClr val="tx1">
                    <a:lumMod val="75000"/>
                    <a:lumOff val="25000"/>
                  </a:schemeClr>
                </a:solidFill>
                <a:latin typeface="+mj-lt"/>
                <a:ea typeface="字魂59号-创粗黑" panose="00000500000000000000" pitchFamily="2" charset="-122"/>
                <a:cs typeface="+mn-ea"/>
                <a:sym typeface="字魂59号-创粗黑" panose="00000500000000000000" pitchFamily="2" charset="-122"/>
              </a:rPr>
              <a:t>Thêm hình ảnh</a:t>
            </a:r>
          </a:p>
        </p:txBody>
      </p:sp>
      <p:pic>
        <p:nvPicPr>
          <p:cNvPr id="4" name="Picture 3">
            <a:extLst>
              <a:ext uri="{FF2B5EF4-FFF2-40B4-BE49-F238E27FC236}">
                <a16:creationId xmlns:a16="http://schemas.microsoft.com/office/drawing/2014/main" id="{BCAAC776-B758-0BFD-43A1-E60347D8D4A4}"/>
              </a:ext>
            </a:extLst>
          </p:cNvPr>
          <p:cNvPicPr>
            <a:picLocks noChangeAspect="1"/>
          </p:cNvPicPr>
          <p:nvPr/>
        </p:nvPicPr>
        <p:blipFill>
          <a:blip r:embed="rId3"/>
          <a:stretch>
            <a:fillRect/>
          </a:stretch>
        </p:blipFill>
        <p:spPr>
          <a:xfrm>
            <a:off x="251550" y="719629"/>
            <a:ext cx="12355649" cy="5992061"/>
          </a:xfrm>
          <a:prstGeom prst="rect">
            <a:avLst/>
          </a:prstGeom>
        </p:spPr>
      </p:pic>
    </p:spTree>
    <p:extLst>
      <p:ext uri="{BB962C8B-B14F-4D97-AF65-F5344CB8AC3E}">
        <p14:creationId xmlns:p14="http://schemas.microsoft.com/office/powerpoint/2010/main" val="67554768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p:cNvSpPr txBox="1"/>
          <p:nvPr/>
        </p:nvSpPr>
        <p:spPr>
          <a:xfrm>
            <a:off x="416609" y="231949"/>
            <a:ext cx="4543842" cy="487680"/>
          </a:xfrm>
          <a:prstGeom prst="rect">
            <a:avLst/>
          </a:prstGeom>
        </p:spPr>
        <p:txBody>
          <a:bodyPr vert="horz" wrap="square" lIns="0" tIns="0" rIns="0" bIns="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vi-VN" sz="3200" dirty="0">
                <a:solidFill>
                  <a:schemeClr val="tx1">
                    <a:lumMod val="75000"/>
                    <a:lumOff val="25000"/>
                  </a:schemeClr>
                </a:solidFill>
                <a:latin typeface="+mj-lt"/>
                <a:ea typeface="字魂59号-创粗黑" panose="00000500000000000000" pitchFamily="2" charset="-122"/>
                <a:cs typeface="+mn-ea"/>
                <a:sym typeface="字魂59号-创粗黑" panose="00000500000000000000" pitchFamily="2" charset="-122"/>
              </a:rPr>
              <a:t>Xem chi tiết hình ảnh</a:t>
            </a:r>
          </a:p>
        </p:txBody>
      </p:sp>
      <p:pic>
        <p:nvPicPr>
          <p:cNvPr id="3" name="Picture 2">
            <a:extLst>
              <a:ext uri="{FF2B5EF4-FFF2-40B4-BE49-F238E27FC236}">
                <a16:creationId xmlns:a16="http://schemas.microsoft.com/office/drawing/2014/main" id="{E25E7D4D-A30D-DC6B-F180-9510DA7E7F9B}"/>
              </a:ext>
            </a:extLst>
          </p:cNvPr>
          <p:cNvPicPr>
            <a:picLocks noChangeAspect="1"/>
          </p:cNvPicPr>
          <p:nvPr/>
        </p:nvPicPr>
        <p:blipFill>
          <a:blip r:embed="rId3"/>
          <a:stretch>
            <a:fillRect/>
          </a:stretch>
        </p:blipFill>
        <p:spPr>
          <a:xfrm>
            <a:off x="387156" y="880021"/>
            <a:ext cx="12346123" cy="5906324"/>
          </a:xfrm>
          <a:prstGeom prst="rect">
            <a:avLst/>
          </a:prstGeom>
        </p:spPr>
      </p:pic>
    </p:spTree>
    <p:extLst>
      <p:ext uri="{BB962C8B-B14F-4D97-AF65-F5344CB8AC3E}">
        <p14:creationId xmlns:p14="http://schemas.microsoft.com/office/powerpoint/2010/main" val="271106153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p:cNvSpPr txBox="1"/>
          <p:nvPr/>
        </p:nvSpPr>
        <p:spPr>
          <a:xfrm>
            <a:off x="416609" y="231949"/>
            <a:ext cx="4543842" cy="487680"/>
          </a:xfrm>
          <a:prstGeom prst="rect">
            <a:avLst/>
          </a:prstGeom>
        </p:spPr>
        <p:txBody>
          <a:bodyPr vert="horz" wrap="square" lIns="0" tIns="0" rIns="0" bIns="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vi-VN" sz="3200" dirty="0">
                <a:solidFill>
                  <a:schemeClr val="tx1">
                    <a:lumMod val="75000"/>
                    <a:lumOff val="25000"/>
                  </a:schemeClr>
                </a:solidFill>
                <a:latin typeface="+mj-lt"/>
                <a:ea typeface="字魂59号-创粗黑" panose="00000500000000000000" pitchFamily="2" charset="-122"/>
                <a:cs typeface="+mn-ea"/>
                <a:sym typeface="字魂59号-创粗黑" panose="00000500000000000000" pitchFamily="2" charset="-122"/>
              </a:rPr>
              <a:t>Chỉnh sửa hình ảnh</a:t>
            </a:r>
          </a:p>
        </p:txBody>
      </p:sp>
      <p:pic>
        <p:nvPicPr>
          <p:cNvPr id="4" name="Picture 3">
            <a:extLst>
              <a:ext uri="{FF2B5EF4-FFF2-40B4-BE49-F238E27FC236}">
                <a16:creationId xmlns:a16="http://schemas.microsoft.com/office/drawing/2014/main" id="{3CCE40CE-CB5B-FEF2-12CA-470EF4B6F5C3}"/>
              </a:ext>
            </a:extLst>
          </p:cNvPr>
          <p:cNvPicPr>
            <a:picLocks noChangeAspect="1"/>
          </p:cNvPicPr>
          <p:nvPr/>
        </p:nvPicPr>
        <p:blipFill>
          <a:blip r:embed="rId3"/>
          <a:stretch>
            <a:fillRect/>
          </a:stretch>
        </p:blipFill>
        <p:spPr>
          <a:xfrm>
            <a:off x="256313" y="952029"/>
            <a:ext cx="12346123" cy="5820587"/>
          </a:xfrm>
          <a:prstGeom prst="rect">
            <a:avLst/>
          </a:prstGeom>
        </p:spPr>
      </p:pic>
    </p:spTree>
    <p:extLst>
      <p:ext uri="{BB962C8B-B14F-4D97-AF65-F5344CB8AC3E}">
        <p14:creationId xmlns:p14="http://schemas.microsoft.com/office/powerpoint/2010/main" val="1849664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7" y="199"/>
            <a:ext cx="12858397" cy="7232253"/>
          </a:xfrm>
          <a:prstGeom prst="rect">
            <a:avLst/>
          </a:prstGeom>
          <a:blipFill dpi="0" rotWithShape="1">
            <a:blip r:embed="rId3">
              <a:extLst>
                <a:ext uri="{28A0092B-C50C-407E-A947-70E740481C1C}">
                  <a14:useLocalDpi xmlns:a14="http://schemas.microsoft.com/office/drawing/2010/main" val="0"/>
                </a:ext>
              </a:extLst>
            </a:blip>
            <a:stretch>
              <a:fillRect t="-9283" b="-928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矩形 9"/>
          <p:cNvSpPr/>
          <p:nvPr/>
        </p:nvSpPr>
        <p:spPr>
          <a:xfrm>
            <a:off x="1566330" y="1360150"/>
            <a:ext cx="9726091" cy="4512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TextBox 84"/>
          <p:cNvSpPr txBox="1"/>
          <p:nvPr/>
        </p:nvSpPr>
        <p:spPr>
          <a:xfrm>
            <a:off x="2934467" y="2339431"/>
            <a:ext cx="6989816" cy="822960"/>
          </a:xfrm>
          <a:prstGeom prst="rect">
            <a:avLst/>
          </a:prstGeom>
          <a:noFill/>
          <a:ln>
            <a:noFill/>
          </a:ln>
        </p:spPr>
        <p:txBody>
          <a:bodyPr vert="horz" wrap="square" lIns="0" tIns="0" rIns="0" bIns="0" rtlCol="0">
            <a:normAutofit fontScale="77500" lnSpcReduction="20000"/>
          </a:bodyPr>
          <a:lstStyle/>
          <a:p>
            <a:pPr algn="ctr"/>
            <a:r>
              <a:rPr lang="vi-VN" altLang="vi-VN" sz="5400" spc="600" dirty="0">
                <a:solidFill>
                  <a:schemeClr val="tx1">
                    <a:lumMod val="75000"/>
                    <a:lumOff val="25000"/>
                  </a:schemeClr>
                </a:solidFill>
                <a:latin typeface="Noto Sans"/>
                <a:ea typeface="Noto Sans"/>
                <a:sym typeface="字魂59号-创粗黑" panose="00000500000000000000" pitchFamily="2" charset="-122"/>
              </a:rPr>
              <a:t>Cảm ơn đã lắng nghe</a:t>
            </a:r>
            <a:endParaRPr lang="en-US" altLang="zh-CN" sz="5400" spc="6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TextBox 84"/>
          <p:cNvSpPr txBox="1"/>
          <p:nvPr/>
        </p:nvSpPr>
        <p:spPr>
          <a:xfrm>
            <a:off x="3555424" y="3300533"/>
            <a:ext cx="5691804" cy="670560"/>
          </a:xfrm>
          <a:prstGeom prst="rect">
            <a:avLst/>
          </a:prstGeom>
          <a:noFill/>
          <a:ln>
            <a:noFill/>
          </a:ln>
        </p:spPr>
        <p:txBody>
          <a:bodyPr vert="horz" wrap="square" lIns="0" tIns="0" rIns="0" bIns="0" rtlCol="0">
            <a:normAutofit fontScale="62500" lnSpcReduction="20000"/>
          </a:bodyPr>
          <a:lstStyle/>
          <a:p>
            <a:pPr algn="ctr"/>
            <a:r>
              <a:rPr lang="vi-VN" altLang="vi-VN" sz="4400" dirty="0">
                <a:solidFill>
                  <a:schemeClr val="tx1">
                    <a:lumMod val="75000"/>
                    <a:lumOff val="25000"/>
                  </a:schemeClr>
                </a:solidFill>
                <a:latin typeface="Noto Sans"/>
                <a:ea typeface="Noto Sans"/>
                <a:cs typeface="Arial" panose="020B0604020202020204" pitchFamily="34" charset="0"/>
                <a:sym typeface="字魂59号-创粗黑" panose="00000500000000000000" pitchFamily="2" charset="-122"/>
              </a:rPr>
              <a:t>Bài thuyết trình của nhóm mình</a:t>
            </a:r>
            <a:endParaRPr lang="zh-CN" altLang="en-US" sz="4400" dirty="0">
              <a:solidFill>
                <a:schemeClr val="tx1">
                  <a:lumMod val="75000"/>
                  <a:lumOff val="25000"/>
                </a:schemeClr>
              </a:solidFill>
              <a:latin typeface="字魂59号-创粗黑" panose="00000500000000000000" pitchFamily="2" charset="-122"/>
              <a:ea typeface="字魂59号-创粗黑" panose="00000500000000000000" pitchFamily="2" charset="-122"/>
              <a:cs typeface="Arial" panose="020B0604020202020204" pitchFamily="34" charset="0"/>
              <a:sym typeface="字魂59号-创粗黑" panose="00000500000000000000" pitchFamily="2" charset="-122"/>
            </a:endParaRPr>
          </a:p>
        </p:txBody>
      </p:sp>
      <p:sp>
        <p:nvSpPr>
          <p:cNvPr id="14" name="TextBox 84"/>
          <p:cNvSpPr txBox="1"/>
          <p:nvPr/>
        </p:nvSpPr>
        <p:spPr>
          <a:xfrm>
            <a:off x="4648833" y="4357351"/>
            <a:ext cx="3561085" cy="243840"/>
          </a:xfrm>
          <a:prstGeom prst="rect">
            <a:avLst/>
          </a:prstGeom>
          <a:noFill/>
          <a:ln>
            <a:noFill/>
          </a:ln>
        </p:spPr>
        <p:txBody>
          <a:bodyPr vert="horz" wrap="square" lIns="0" tIns="0" rIns="0" bIns="0" rtlCol="0">
            <a:normAutofit/>
          </a:bodyPr>
          <a:lstStyle/>
          <a:p>
            <a:pPr algn="ctr"/>
            <a:r>
              <a:rPr lang="vi-VN" altLang="vi-VN" sz="1600" spc="300" dirty="0">
                <a:solidFill>
                  <a:schemeClr val="tx1">
                    <a:lumMod val="75000"/>
                    <a:lumOff val="25000"/>
                  </a:schemeClr>
                </a:solidFill>
                <a:latin typeface="Noto Sans"/>
                <a:ea typeface="Noto Sans"/>
                <a:sym typeface="字魂59号-创粗黑" panose="00000500000000000000" pitchFamily="2" charset="-122"/>
              </a:rPr>
              <a:t>Chủ đề: Quản lý ảnh</a:t>
            </a:r>
            <a:endParaRPr lang="en-US" altLang="zh-CN" spc="3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 name="TextBox 84"/>
          <p:cNvSpPr txBox="1"/>
          <p:nvPr/>
        </p:nvSpPr>
        <p:spPr>
          <a:xfrm>
            <a:off x="4648833" y="4860132"/>
            <a:ext cx="3561085" cy="274320"/>
          </a:xfrm>
          <a:prstGeom prst="rect">
            <a:avLst/>
          </a:prstGeom>
          <a:noFill/>
          <a:ln>
            <a:noFill/>
          </a:ln>
        </p:spPr>
        <p:txBody>
          <a:bodyPr vert="horz" wrap="square" lIns="0" tIns="0" rIns="0" bIns="0" rtlCol="0">
            <a:normAutofit/>
          </a:bodyPr>
          <a:lstStyle/>
          <a:p>
            <a:pPr algn="ctr"/>
            <a:r>
              <a:rPr lang="vi-VN" altLang="vi-VN" spc="300" dirty="0">
                <a:solidFill>
                  <a:schemeClr val="tx1">
                    <a:lumMod val="75000"/>
                    <a:lumOff val="25000"/>
                  </a:schemeClr>
                </a:solidFill>
                <a:latin typeface="Noto Sans"/>
                <a:ea typeface="Noto Sans"/>
                <a:cs typeface="Arial" panose="020B0604020202020204" pitchFamily="34" charset="0"/>
                <a:sym typeface="字魂59号-创粗黑" panose="00000500000000000000" pitchFamily="2" charset="-122"/>
              </a:rPr>
              <a:t>Báo cáo:Lập trình web 2</a:t>
            </a:r>
          </a:p>
        </p:txBody>
      </p:sp>
      <p:cxnSp>
        <p:nvCxnSpPr>
          <p:cNvPr id="3" name="直接连接符 2"/>
          <p:cNvCxnSpPr/>
          <p:nvPr/>
        </p:nvCxnSpPr>
        <p:spPr>
          <a:xfrm>
            <a:off x="3405039" y="4017513"/>
            <a:ext cx="60486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424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4="http://schemas.microsoft.com/office/powerpoint/2010/main" xmlns:p159="http://schemas.microsoft.com/office/powerpoint/2015/09/main">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par>
                          <p:cTn id="19" fill="hold" nodeType="afterGroup">
                            <p:stCondLst>
                              <p:cond delay="500"/>
                            </p:stCondLst>
                            <p:childTnLst>
                              <p:par>
                                <p:cTn id="20" presetID="12" presetClass="entr" presetSubtype="4" fill="hold" grpId="0" nodeType="after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p:tgtEl>
                                          <p:spTgt spid="11"/>
                                        </p:tgtEl>
                                        <p:attrNameLst>
                                          <p:attrName>ppt_y</p:attrName>
                                        </p:attrNameLst>
                                      </p:cBhvr>
                                      <p:tavLst>
                                        <p:tav tm="0">
                                          <p:val>
                                            <p:strVal val="#ppt_y+#ppt_h*1.125000"/>
                                          </p:val>
                                        </p:tav>
                                        <p:tav tm="100000">
                                          <p:val>
                                            <p:strVal val="#ppt_y"/>
                                          </p:val>
                                        </p:tav>
                                      </p:tavLst>
                                    </p:anim>
                                    <p:animEffect transition="in" filter="wipe(up)">
                                      <p:cBhvr>
                                        <p:cTn id="23" dur="750"/>
                                        <p:tgtEl>
                                          <p:spTgt spid="11"/>
                                        </p:tgtEl>
                                      </p:cBhvr>
                                    </p:animEffect>
                                  </p:childTnLst>
                                </p:cTn>
                              </p:par>
                            </p:childTnLst>
                          </p:cTn>
                        </p:par>
                        <p:par>
                          <p:cTn id="24" fill="hold" nodeType="afterGroup">
                            <p:stCondLst>
                              <p:cond delay="2300"/>
                            </p:stCondLst>
                            <p:childTnLst>
                              <p:par>
                                <p:cTn id="25" presetID="12" presetClass="entr" presetSubtype="4" fill="hold" grpId="0" nodeType="afterEffect">
                                  <p:stCondLst>
                                    <p:cond delay="0"/>
                                  </p:stCondLst>
                                  <p:iterate type="lt">
                                    <p:tmPct val="10000"/>
                                  </p:iterate>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p:tgtEl>
                                          <p:spTgt spid="13"/>
                                        </p:tgtEl>
                                        <p:attrNameLst>
                                          <p:attrName>ppt_y</p:attrName>
                                        </p:attrNameLst>
                                      </p:cBhvr>
                                      <p:tavLst>
                                        <p:tav tm="0">
                                          <p:val>
                                            <p:strVal val="#ppt_y+#ppt_h*1.125000"/>
                                          </p:val>
                                        </p:tav>
                                        <p:tav tm="100000">
                                          <p:val>
                                            <p:strVal val="#ppt_y"/>
                                          </p:val>
                                        </p:tav>
                                      </p:tavLst>
                                    </p:anim>
                                    <p:animEffect transition="in" filter="wipe(up)">
                                      <p:cBhvr>
                                        <p:cTn id="28" dur="750"/>
                                        <p:tgtEl>
                                          <p:spTgt spid="13"/>
                                        </p:tgtEl>
                                      </p:cBhvr>
                                    </p:animEffect>
                                  </p:childTnLst>
                                </p:cTn>
                              </p:par>
                            </p:childTnLst>
                          </p:cTn>
                        </p:par>
                        <p:par>
                          <p:cTn id="29" fill="hold" nodeType="afterGroup">
                            <p:stCondLst>
                              <p:cond delay="4850"/>
                            </p:stCondLst>
                            <p:childTnLst>
                              <p:par>
                                <p:cTn id="30" presetID="12" presetClass="entr" presetSubtype="4" fill="hold" grpId="0" nodeType="afterEffect">
                                  <p:stCondLst>
                                    <p:cond delay="0"/>
                                  </p:stCondLst>
                                  <p:iterate type="lt">
                                    <p:tmPct val="10000"/>
                                  </p:iterate>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750"/>
                                        <p:tgtEl>
                                          <p:spTgt spid="14"/>
                                        </p:tgtEl>
                                        <p:attrNameLst>
                                          <p:attrName>ppt_y</p:attrName>
                                        </p:attrNameLst>
                                      </p:cBhvr>
                                      <p:tavLst>
                                        <p:tav tm="0">
                                          <p:val>
                                            <p:strVal val="#ppt_y+#ppt_h*1.125000"/>
                                          </p:val>
                                        </p:tav>
                                        <p:tav tm="100000">
                                          <p:val>
                                            <p:strVal val="#ppt_y"/>
                                          </p:val>
                                        </p:tav>
                                      </p:tavLst>
                                    </p:anim>
                                    <p:animEffect transition="in" filter="wipe(up)">
                                      <p:cBhvr>
                                        <p:cTn id="33" dur="750"/>
                                        <p:tgtEl>
                                          <p:spTgt spid="14"/>
                                        </p:tgtEl>
                                      </p:cBhvr>
                                    </p:animEffect>
                                  </p:childTnLst>
                                </p:cTn>
                              </p:par>
                            </p:childTnLst>
                          </p:cTn>
                        </p:par>
                        <p:par>
                          <p:cTn id="34" fill="hold" nodeType="afterGroup">
                            <p:stCondLst>
                              <p:cond delay="6650"/>
                            </p:stCondLst>
                            <p:childTnLst>
                              <p:par>
                                <p:cTn id="35" presetID="12" presetClass="entr" presetSubtype="4" fill="hold" grpId="0" nodeType="afterEffect">
                                  <p:stCondLst>
                                    <p:cond delay="0"/>
                                  </p:stCondLst>
                                  <p:iterate type="lt">
                                    <p:tmPct val="10000"/>
                                  </p:iterate>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750"/>
                                        <p:tgtEl>
                                          <p:spTgt spid="17"/>
                                        </p:tgtEl>
                                        <p:attrNameLst>
                                          <p:attrName>ppt_y</p:attrName>
                                        </p:attrNameLst>
                                      </p:cBhvr>
                                      <p:tavLst>
                                        <p:tav tm="0">
                                          <p:val>
                                            <p:strVal val="#ppt_y+#ppt_h*1.125000"/>
                                          </p:val>
                                        </p:tav>
                                        <p:tav tm="100000">
                                          <p:val>
                                            <p:strVal val="#ppt_y"/>
                                          </p:val>
                                        </p:tav>
                                      </p:tavLst>
                                    </p:anim>
                                    <p:animEffect transition="in" filter="wipe(up)">
                                      <p:cBhvr>
                                        <p:cTn id="38"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p:bldP spid="13" grpId="0"/>
      <p:bldP spid="14"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021B571-2944-4C34-88FD-05489BBE43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037" y="0"/>
            <a:ext cx="7013425" cy="7232650"/>
          </a:xfrm>
          <a:prstGeom prst="rect">
            <a:avLst/>
          </a:prstGeom>
        </p:spPr>
      </p:pic>
      <p:sp>
        <p:nvSpPr>
          <p:cNvPr id="10" name="矩形 9"/>
          <p:cNvSpPr/>
          <p:nvPr/>
        </p:nvSpPr>
        <p:spPr>
          <a:xfrm>
            <a:off x="3044999" y="1360150"/>
            <a:ext cx="8247422" cy="4512350"/>
          </a:xfrm>
          <a:prstGeom prst="rect">
            <a:avLst/>
          </a:prstGeom>
          <a:solidFill>
            <a:schemeClr val="bg1"/>
          </a:solidFill>
          <a:ln>
            <a:no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9" name="MH_Others_1"/>
          <p:cNvSpPr txBox="1"/>
          <p:nvPr>
            <p:custDataLst>
              <p:tags r:id="rId1"/>
            </p:custDataLst>
          </p:nvPr>
        </p:nvSpPr>
        <p:spPr>
          <a:xfrm>
            <a:off x="4419052" y="1682244"/>
            <a:ext cx="3078072" cy="670560"/>
          </a:xfrm>
          <a:prstGeom prst="rect">
            <a:avLst/>
          </a:prstGeom>
          <a:noFill/>
        </p:spPr>
        <p:txBody>
          <a:bodyPr vert="horz" wrap="square" lIns="0" tIns="0" rIns="0" bIns="0" rtlCol="0" anchor="t" anchorCtr="0">
            <a:normAutofit/>
          </a:bodyPr>
          <a:lstStyle/>
          <a:p>
            <a:r>
              <a:rPr lang="vi-VN" altLang="vi-VN" sz="4400" dirty="0">
                <a:solidFill>
                  <a:schemeClr val="tx1">
                    <a:lumMod val="75000"/>
                    <a:lumOff val="25000"/>
                  </a:schemeClr>
                </a:solidFill>
                <a:latin typeface="+mj-lt"/>
                <a:ea typeface="Noto Sans"/>
                <a:sym typeface="字魂59号-创粗黑" panose="00000500000000000000" pitchFamily="2" charset="-122"/>
              </a:rPr>
              <a:t>Mục lục</a:t>
            </a:r>
          </a:p>
        </p:txBody>
      </p:sp>
      <p:sp>
        <p:nvSpPr>
          <p:cNvPr id="12" name="MH_Others_2"/>
          <p:cNvSpPr txBox="1"/>
          <p:nvPr>
            <p:custDataLst>
              <p:tags r:id="rId2"/>
            </p:custDataLst>
          </p:nvPr>
        </p:nvSpPr>
        <p:spPr>
          <a:xfrm>
            <a:off x="4118802" y="2562908"/>
            <a:ext cx="3595811" cy="1737360"/>
          </a:xfrm>
          <a:prstGeom prst="rect">
            <a:avLst/>
          </a:prstGeom>
          <a:noFill/>
        </p:spPr>
        <p:txBody>
          <a:bodyPr wrap="square" lIns="0" tIns="0" rIns="0" bIns="0">
            <a:normAutofit/>
          </a:bodyPr>
          <a:lstStyle/>
          <a:p>
            <a:pPr>
              <a:defRPr/>
            </a:pPr>
            <a:endParaRPr lang="zh-CN" altLang="en-US" sz="36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MH_Entry_1"/>
          <p:cNvSpPr/>
          <p:nvPr>
            <p:custDataLst>
              <p:tags r:id="rId3"/>
            </p:custDataLst>
          </p:nvPr>
        </p:nvSpPr>
        <p:spPr>
          <a:xfrm>
            <a:off x="8287410" y="2246400"/>
            <a:ext cx="2466542" cy="381000"/>
          </a:xfrm>
          <a:custGeom>
            <a:avLst/>
            <a:gdLst>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 name="connsiteX6" fmla="*/ 0 w 2520280"/>
              <a:gd name="connsiteY6" fmla="*/ 0 h 1872208"/>
              <a:gd name="connsiteX7" fmla="*/ 0 w 2520280"/>
              <a:gd name="connsiteY7" fmla="*/ 0 h 1872208"/>
              <a:gd name="connsiteX8" fmla="*/ 0 w 2520280"/>
              <a:gd name="connsiteY8"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rmAutofit fontScale="92500" lnSpcReduction="20000"/>
          </a:bodyPr>
          <a:lstStyle/>
          <a:p>
            <a:endParaRPr lang="en-US" altLang="zh-CN" sz="3200" b="1" dirty="0">
              <a:solidFill>
                <a:schemeClr val="accent1"/>
              </a:solidFill>
              <a:latin typeface="+mj-lt"/>
              <a:ea typeface="字魂59号-创粗黑" panose="00000500000000000000" pitchFamily="2" charset="-122"/>
              <a:sym typeface="字魂59号-创粗黑" panose="00000500000000000000" pitchFamily="2" charset="-122"/>
            </a:endParaRPr>
          </a:p>
        </p:txBody>
      </p:sp>
      <p:sp>
        <p:nvSpPr>
          <p:cNvPr id="16" name="MH_Entry_2"/>
          <p:cNvSpPr/>
          <p:nvPr>
            <p:custDataLst>
              <p:tags r:id="rId4"/>
            </p:custDataLst>
          </p:nvPr>
        </p:nvSpPr>
        <p:spPr>
          <a:xfrm>
            <a:off x="8250449" y="2170941"/>
            <a:ext cx="2466542" cy="396240"/>
          </a:xfrm>
          <a:custGeom>
            <a:avLst/>
            <a:gdLst>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 name="connsiteX6" fmla="*/ 0 w 2520280"/>
              <a:gd name="connsiteY6" fmla="*/ 0 h 1872208"/>
              <a:gd name="connsiteX7" fmla="*/ 0 w 2520280"/>
              <a:gd name="connsiteY7" fmla="*/ 0 h 1872208"/>
              <a:gd name="connsiteX8" fmla="*/ 0 w 2520280"/>
              <a:gd name="connsiteY8"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lvl="0"/>
            <a:r>
              <a:rPr lang="vi-VN" altLang="vi-VN" sz="2600" b="1" dirty="0">
                <a:solidFill>
                  <a:schemeClr val="accent1"/>
                </a:solidFill>
                <a:latin typeface="+mj-lt"/>
                <a:ea typeface="Noto Sans"/>
                <a:sym typeface="字魂59号-创粗黑" panose="00000500000000000000" pitchFamily="2" charset="-122"/>
              </a:rPr>
              <a:t>Kiểm thử</a:t>
            </a:r>
            <a:endParaRPr lang="zh-CN" altLang="en-US" sz="1400" b="1" dirty="0">
              <a:solidFill>
                <a:schemeClr val="accent1"/>
              </a:solidFill>
              <a:latin typeface="+mj-lt"/>
              <a:ea typeface="字魂59号-创粗黑" panose="00000500000000000000" pitchFamily="2" charset="-122"/>
              <a:sym typeface="字魂59号-创粗黑" panose="00000500000000000000" pitchFamily="2" charset="-122"/>
            </a:endParaRPr>
          </a:p>
        </p:txBody>
      </p:sp>
      <p:sp>
        <p:nvSpPr>
          <p:cNvPr id="18" name="MH_Entry_3"/>
          <p:cNvSpPr/>
          <p:nvPr>
            <p:custDataLst>
              <p:tags r:id="rId5"/>
            </p:custDataLst>
          </p:nvPr>
        </p:nvSpPr>
        <p:spPr>
          <a:xfrm>
            <a:off x="8245643" y="2759576"/>
            <a:ext cx="2466542" cy="487680"/>
          </a:xfrm>
          <a:custGeom>
            <a:avLst/>
            <a:gdLst>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 name="connsiteX6" fmla="*/ 0 w 2520280"/>
              <a:gd name="connsiteY6" fmla="*/ 0 h 1872208"/>
              <a:gd name="connsiteX7" fmla="*/ 0 w 2520280"/>
              <a:gd name="connsiteY7" fmla="*/ 0 h 1872208"/>
              <a:gd name="connsiteX8" fmla="*/ 0 w 2520280"/>
              <a:gd name="connsiteY8"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lvl="0"/>
            <a:r>
              <a:rPr lang="vi-VN" altLang="vi-VN" sz="3200" b="1" dirty="0">
                <a:solidFill>
                  <a:schemeClr val="accent1"/>
                </a:solidFill>
                <a:latin typeface="+mj-lt"/>
                <a:ea typeface="Noto Sans"/>
                <a:sym typeface="字魂59号-创粗黑" panose="00000500000000000000" pitchFamily="2" charset="-122"/>
              </a:rPr>
              <a:t>Bảo mật</a:t>
            </a:r>
            <a:endParaRPr lang="zh-CN" altLang="en-US" sz="1400" b="1" dirty="0">
              <a:solidFill>
                <a:schemeClr val="accent1"/>
              </a:solidFill>
              <a:latin typeface="+mj-lt"/>
              <a:ea typeface="字魂59号-创粗黑" panose="00000500000000000000" pitchFamily="2" charset="-122"/>
              <a:sym typeface="字魂59号-创粗黑" panose="00000500000000000000" pitchFamily="2" charset="-122"/>
            </a:endParaRPr>
          </a:p>
        </p:txBody>
      </p:sp>
      <p:sp>
        <p:nvSpPr>
          <p:cNvPr id="19" name="MH_Entry_4"/>
          <p:cNvSpPr/>
          <p:nvPr>
            <p:custDataLst>
              <p:tags r:id="rId6"/>
            </p:custDataLst>
          </p:nvPr>
        </p:nvSpPr>
        <p:spPr>
          <a:xfrm>
            <a:off x="8245643" y="3377972"/>
            <a:ext cx="2466542" cy="411480"/>
          </a:xfrm>
          <a:custGeom>
            <a:avLst/>
            <a:gdLst>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 name="connsiteX6" fmla="*/ 0 w 2520280"/>
              <a:gd name="connsiteY6" fmla="*/ 0 h 1872208"/>
              <a:gd name="connsiteX7" fmla="*/ 0 w 2520280"/>
              <a:gd name="connsiteY7" fmla="*/ 0 h 1872208"/>
              <a:gd name="connsiteX8" fmla="*/ 0 w 2520280"/>
              <a:gd name="connsiteY8"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rmAutofit fontScale="85000" lnSpcReduction="10000"/>
          </a:bodyPr>
          <a:lstStyle/>
          <a:p>
            <a:pPr lvl="0"/>
            <a:r>
              <a:rPr lang="vi-VN" altLang="vi-VN" sz="2700" b="1" dirty="0">
                <a:solidFill>
                  <a:schemeClr val="accent1"/>
                </a:solidFill>
                <a:latin typeface="+mj-lt"/>
                <a:ea typeface="Noto Sans"/>
                <a:sym typeface="字魂59号-创粗黑" panose="00000500000000000000" pitchFamily="2" charset="-122"/>
              </a:rPr>
              <a:t>Triển khai hệ thống</a:t>
            </a:r>
            <a:endParaRPr lang="en-US" altLang="zh-CN" sz="3200" b="1" dirty="0">
              <a:solidFill>
                <a:schemeClr val="accent1"/>
              </a:solidFill>
              <a:latin typeface="+mj-lt"/>
              <a:ea typeface="字魂59号-创粗黑" panose="00000500000000000000" pitchFamily="2" charset="-122"/>
              <a:sym typeface="字魂59号-创粗黑" panose="00000500000000000000" pitchFamily="2" charset="-122"/>
            </a:endParaRPr>
          </a:p>
        </p:txBody>
      </p:sp>
    </p:spTree>
    <p:extLst>
      <p:ext uri="{BB962C8B-B14F-4D97-AF65-F5344CB8AC3E}">
        <p14:creationId xmlns:p14="http://schemas.microsoft.com/office/powerpoint/2010/main" val="274671453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56" presetClass="entr" presetSubtype="0" fill="hold" grpId="0" nodeType="click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by="(-#ppt_w*2)" calcmode="lin" valueType="num">
                                      <p:cBhvr rctx="PPT">
                                        <p:cTn id="13" dur="500" autoRev="1" fill="hold">
                                          <p:stCondLst>
                                            <p:cond delay="0"/>
                                          </p:stCondLst>
                                        </p:cTn>
                                        <p:tgtEl>
                                          <p:spTgt spid="9"/>
                                        </p:tgtEl>
                                        <p:attrNameLst>
                                          <p:attrName>ppt_w</p:attrName>
                                        </p:attrNameLst>
                                      </p:cBhvr>
                                    </p:anim>
                                    <p:anim by="(#ppt_w*0.50)" calcmode="lin" valueType="num">
                                      <p:cBhvr>
                                        <p:cTn id="14" dur="500" decel="50000" autoRev="1" fill="hold">
                                          <p:stCondLst>
                                            <p:cond delay="0"/>
                                          </p:stCondLst>
                                        </p:cTn>
                                        <p:tgtEl>
                                          <p:spTgt spid="9"/>
                                        </p:tgtEl>
                                        <p:attrNameLst>
                                          <p:attrName>ppt_x</p:attrName>
                                        </p:attrNameLst>
                                      </p:cBhvr>
                                    </p:anim>
                                    <p:anim from="(-#ppt_h/2)" to="(#ppt_y)" calcmode="lin" valueType="num">
                                      <p:cBhvr>
                                        <p:cTn id="15" dur="1000" fill="hold">
                                          <p:stCondLst>
                                            <p:cond delay="0"/>
                                          </p:stCondLst>
                                        </p:cTn>
                                        <p:tgtEl>
                                          <p:spTgt spid="9"/>
                                        </p:tgtEl>
                                        <p:attrNameLst>
                                          <p:attrName>ppt_y</p:attrName>
                                        </p:attrNameLst>
                                      </p:cBhvr>
                                    </p:anim>
                                    <p:animRot by="21600000">
                                      <p:cBhvr>
                                        <p:cTn id="16" dur="1000" fill="hold">
                                          <p:stCondLst>
                                            <p:cond delay="0"/>
                                          </p:stCondLst>
                                        </p:cTn>
                                        <p:tgtEl>
                                          <p:spTgt spid="9"/>
                                        </p:tgtEl>
                                        <p:attrNameLst>
                                          <p:attrName>r</p:attrName>
                                        </p:attrNameLst>
                                      </p:cBhvr>
                                    </p:animRot>
                                  </p:childTnLst>
                                </p:cTn>
                              </p:par>
                              <p:par>
                                <p:cTn id="17" presetID="56" presetClass="entr" presetSubtype="0" fill="hold" grpId="0" nodeType="withEffect" nodePh="1">
                                  <p:stCondLst>
                                    <p:cond delay="0"/>
                                  </p:stCondLst>
                                  <p:endCondLst>
                                    <p:cond evt="begin" delay="0">
                                      <p:tn val="17"/>
                                    </p:cond>
                                  </p:endCondLst>
                                  <p:iterate type="lt">
                                    <p:tmPct val="10000"/>
                                  </p:iterate>
                                  <p:childTnLst>
                                    <p:set>
                                      <p:cBhvr>
                                        <p:cTn id="18" dur="1" fill="hold">
                                          <p:stCondLst>
                                            <p:cond delay="0"/>
                                          </p:stCondLst>
                                        </p:cTn>
                                        <p:tgtEl>
                                          <p:spTgt spid="12"/>
                                        </p:tgtEl>
                                        <p:attrNameLst>
                                          <p:attrName>style.visibility</p:attrName>
                                        </p:attrNameLst>
                                      </p:cBhvr>
                                      <p:to>
                                        <p:strVal val="visible"/>
                                      </p:to>
                                    </p:set>
                                    <p:anim by="(-#ppt_w*2)" calcmode="lin" valueType="num">
                                      <p:cBhvr rctx="PPT">
                                        <p:cTn id="19" dur="500" autoRev="1" fill="hold">
                                          <p:stCondLst>
                                            <p:cond delay="0"/>
                                          </p:stCondLst>
                                        </p:cTn>
                                        <p:tgtEl>
                                          <p:spTgt spid="12"/>
                                        </p:tgtEl>
                                        <p:attrNameLst>
                                          <p:attrName>ppt_w</p:attrName>
                                        </p:attrNameLst>
                                      </p:cBhvr>
                                    </p:anim>
                                    <p:anim by="(#ppt_w*0.50)" calcmode="lin" valueType="num">
                                      <p:cBhvr>
                                        <p:cTn id="20" dur="500" decel="50000" autoRev="1" fill="hold">
                                          <p:stCondLst>
                                            <p:cond delay="0"/>
                                          </p:stCondLst>
                                        </p:cTn>
                                        <p:tgtEl>
                                          <p:spTgt spid="12"/>
                                        </p:tgtEl>
                                        <p:attrNameLst>
                                          <p:attrName>ppt_x</p:attrName>
                                        </p:attrNameLst>
                                      </p:cBhvr>
                                    </p:anim>
                                    <p:anim from="(-#ppt_h/2)" to="(#ppt_y)" calcmode="lin" valueType="num">
                                      <p:cBhvr>
                                        <p:cTn id="21" dur="1000" fill="hold">
                                          <p:stCondLst>
                                            <p:cond delay="0"/>
                                          </p:stCondLst>
                                        </p:cTn>
                                        <p:tgtEl>
                                          <p:spTgt spid="12"/>
                                        </p:tgtEl>
                                        <p:attrNameLst>
                                          <p:attrName>ppt_y</p:attrName>
                                        </p:attrNameLst>
                                      </p:cBhvr>
                                    </p:anim>
                                    <p:animRot by="21600000">
                                      <p:cBhvr>
                                        <p:cTn id="22" dur="1000" fill="hold">
                                          <p:stCondLst>
                                            <p:cond delay="0"/>
                                          </p:stCondLst>
                                        </p:cTn>
                                        <p:tgtEl>
                                          <p:spTgt spid="12"/>
                                        </p:tgtEl>
                                        <p:attrNameLst>
                                          <p:attrName>r</p:attrName>
                                        </p:attrNameLst>
                                      </p:cBhvr>
                                    </p:animRo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4" fill="hold" grpId="0" nodeType="clickEffect" nodePh="1">
                                  <p:stCondLst>
                                    <p:cond delay="0"/>
                                  </p:stCondLst>
                                  <p:endCondLst>
                                    <p:cond evt="begin" delay="0">
                                      <p:tn val="25"/>
                                    </p:cond>
                                  </p:end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P spid="12" grpId="0"/>
      <p:bldP spid="15" grpId="0"/>
      <p:bldP spid="16"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2B40903-E43C-468B-B58C-15E9D3547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8491" y="0"/>
            <a:ext cx="4821767" cy="7232650"/>
          </a:xfrm>
          <a:prstGeom prst="rect">
            <a:avLst/>
          </a:prstGeom>
        </p:spPr>
      </p:pic>
      <p:sp>
        <p:nvSpPr>
          <p:cNvPr id="10" name="矩形 9"/>
          <p:cNvSpPr/>
          <p:nvPr/>
        </p:nvSpPr>
        <p:spPr>
          <a:xfrm>
            <a:off x="1161135" y="2464197"/>
            <a:ext cx="8247422" cy="3854802"/>
          </a:xfrm>
          <a:prstGeom prst="rect">
            <a:avLst/>
          </a:prstGeom>
          <a:solidFill>
            <a:schemeClr val="bg1"/>
          </a:solidFill>
          <a:ln>
            <a:no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TextBox 84"/>
          <p:cNvSpPr txBox="1"/>
          <p:nvPr/>
        </p:nvSpPr>
        <p:spPr>
          <a:xfrm rot="5400000">
            <a:off x="7514358" y="3624835"/>
            <a:ext cx="5016754" cy="731520"/>
          </a:xfrm>
          <a:prstGeom prst="rect">
            <a:avLst/>
          </a:prstGeom>
          <a:noFill/>
          <a:ln>
            <a:noFill/>
          </a:ln>
        </p:spPr>
        <p:txBody>
          <a:bodyPr vert="horz" wrap="square" lIns="0" tIns="0" rIns="0" bIns="0" rtlCol="0">
            <a:normAutofit/>
          </a:bodyPr>
          <a:lstStyle/>
          <a:p>
            <a:r>
              <a:rPr lang="vi-VN" altLang="vi-VN" sz="4800" spc="600" dirty="0">
                <a:solidFill>
                  <a:schemeClr val="tx1">
                    <a:lumMod val="75000"/>
                    <a:lumOff val="25000"/>
                  </a:schemeClr>
                </a:solidFill>
                <a:latin typeface="Noto Sans"/>
                <a:ea typeface="Noto Sans"/>
                <a:cs typeface="Arial" panose="020B0604020202020204" pitchFamily="34" charset="0"/>
                <a:sym typeface="字魂59号-创粗黑" panose="00000500000000000000" pitchFamily="2" charset="-122"/>
              </a:rPr>
              <a:t>Web 2</a:t>
            </a:r>
          </a:p>
        </p:txBody>
      </p:sp>
      <p:sp>
        <p:nvSpPr>
          <p:cNvPr id="21" name="TextBox 84"/>
          <p:cNvSpPr txBox="1"/>
          <p:nvPr/>
        </p:nvSpPr>
        <p:spPr>
          <a:xfrm rot="5400000">
            <a:off x="9641128" y="2736867"/>
            <a:ext cx="3668502" cy="853440"/>
          </a:xfrm>
          <a:prstGeom prst="rect">
            <a:avLst/>
          </a:prstGeom>
          <a:noFill/>
          <a:ln>
            <a:noFill/>
          </a:ln>
        </p:spPr>
        <p:txBody>
          <a:bodyPr vert="horz" wrap="square" lIns="0" tIns="0" rIns="0" bIns="0" rtlCol="0">
            <a:normAutofit fontScale="92500"/>
          </a:bodyPr>
          <a:lstStyle/>
          <a:p>
            <a:r>
              <a:rPr lang="vi-VN" altLang="vi-VN" sz="5600" spc="600" dirty="0">
                <a:solidFill>
                  <a:schemeClr val="tx1">
                    <a:lumMod val="75000"/>
                    <a:lumOff val="25000"/>
                  </a:schemeClr>
                </a:solidFill>
                <a:latin typeface="Noto Sans"/>
                <a:ea typeface="Noto Sans"/>
                <a:sym typeface="字魂59号-创粗黑" panose="00000500000000000000" pitchFamily="2" charset="-122"/>
              </a:rPr>
              <a:t>Lập Trình</a:t>
            </a:r>
            <a:endParaRPr lang="en-US" altLang="zh-CN" sz="11500" spc="6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2" name="TextBox 48"/>
          <p:cNvSpPr txBox="1"/>
          <p:nvPr/>
        </p:nvSpPr>
        <p:spPr>
          <a:xfrm>
            <a:off x="2325253" y="4799835"/>
            <a:ext cx="4742030" cy="670560"/>
          </a:xfrm>
          <a:prstGeom prst="rect">
            <a:avLst/>
          </a:prstGeom>
          <a:noFill/>
        </p:spPr>
        <p:txBody>
          <a:bodyPr wrap="square" lIns="0" tIns="0" rIns="0" bIns="0" rtlCol="0">
            <a:normAutofit/>
          </a:bodyPr>
          <a:lstStyle/>
          <a:p>
            <a:r>
              <a:rPr lang="vi-VN" altLang="zh-CN" sz="4400" spc="600" dirty="0">
                <a:solidFill>
                  <a:schemeClr val="tx1">
                    <a:lumMod val="75000"/>
                    <a:lumOff val="25000"/>
                  </a:schemeClr>
                </a:solidFill>
                <a:latin typeface="+mj-lt"/>
                <a:ea typeface="Noto Sans"/>
                <a:cs typeface="+mn-ea"/>
                <a:sym typeface="字魂59号-创粗黑" panose="00000500000000000000" pitchFamily="2" charset="-122"/>
              </a:rPr>
              <a:t>Kiểm thử</a:t>
            </a:r>
            <a:endParaRPr lang="en-GB" altLang="zh-CN" sz="4400" spc="600" dirty="0">
              <a:solidFill>
                <a:schemeClr val="tx1">
                  <a:lumMod val="75000"/>
                  <a:lumOff val="25000"/>
                </a:schemeClr>
              </a:solidFill>
              <a:latin typeface="+mj-lt"/>
              <a:ea typeface="字魂59号-创粗黑" panose="00000500000000000000" pitchFamily="2" charset="-122"/>
              <a:cs typeface="+mn-ea"/>
              <a:sym typeface="字魂59号-创粗黑" panose="00000500000000000000" pitchFamily="2" charset="-122"/>
            </a:endParaRPr>
          </a:p>
        </p:txBody>
      </p:sp>
      <p:sp>
        <p:nvSpPr>
          <p:cNvPr id="23" name="矩形 259"/>
          <p:cNvSpPr>
            <a:spLocks noChangeArrowheads="1"/>
          </p:cNvSpPr>
          <p:nvPr/>
        </p:nvSpPr>
        <p:spPr bwMode="auto">
          <a:xfrm>
            <a:off x="2325253" y="3249499"/>
            <a:ext cx="2196442"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vi-VN" altLang="vi-VN" sz="11500" cap="all" spc="300" dirty="0">
                <a:solidFill>
                  <a:schemeClr val="tx1">
                    <a:lumMod val="75000"/>
                    <a:lumOff val="25000"/>
                  </a:schemeClr>
                </a:solidFill>
                <a:latin typeface="Noto Sans"/>
                <a:ea typeface="Noto Sans"/>
                <a:cs typeface="Arial" panose="020B0604020202020204" pitchFamily="34" charset="0"/>
                <a:sym typeface="字魂59号-创粗黑" panose="00000500000000000000" pitchFamily="2" charset="-122"/>
              </a:rPr>
              <a:t>01</a:t>
            </a:r>
            <a:endParaRPr lang="zh-CN" altLang="en-US" sz="11500" cap="all" spc="300" dirty="0">
              <a:solidFill>
                <a:schemeClr val="tx1">
                  <a:lumMod val="75000"/>
                  <a:lumOff val="25000"/>
                </a:schemeClr>
              </a:solidFill>
              <a:latin typeface="字魂59号-创粗黑" panose="00000500000000000000" pitchFamily="2" charset="-122"/>
              <a:ea typeface="字魂59号-创粗黑" panose="00000500000000000000" pitchFamily="2" charset="-122"/>
              <a:cs typeface="Arial" panose="020B0604020202020204" pitchFamily="34" charset="0"/>
              <a:sym typeface="字魂59号-创粗黑" panose="00000500000000000000" pitchFamily="2" charset="-122"/>
            </a:endParaRPr>
          </a:p>
        </p:txBody>
      </p:sp>
    </p:spTree>
    <p:extLst>
      <p:ext uri="{BB962C8B-B14F-4D97-AF65-F5344CB8AC3E}">
        <p14:creationId xmlns:p14="http://schemas.microsoft.com/office/powerpoint/2010/main" val="16639695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4="http://schemas.microsoft.com/office/powerpoint/2010/main" xmlns:p159="http://schemas.microsoft.com/office/powerpoint/2015/09/main">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750"/>
                                        <p:tgtEl>
                                          <p:spTgt spid="20"/>
                                        </p:tgtEl>
                                        <p:attrNameLst>
                                          <p:attrName>ppt_y</p:attrName>
                                        </p:attrNameLst>
                                      </p:cBhvr>
                                      <p:tavLst>
                                        <p:tav tm="0">
                                          <p:val>
                                            <p:strVal val="#ppt_y+#ppt_h*1.125000"/>
                                          </p:val>
                                        </p:tav>
                                        <p:tav tm="100000">
                                          <p:val>
                                            <p:strVal val="#ppt_y"/>
                                          </p:val>
                                        </p:tav>
                                      </p:tavLst>
                                    </p:anim>
                                    <p:animEffect transition="in" filter="wipe(up)">
                                      <p:cBhvr>
                                        <p:cTn id="13" dur="750"/>
                                        <p:tgtEl>
                                          <p:spTgt spid="20"/>
                                        </p:tgtEl>
                                      </p:cBhvr>
                                    </p:animEffect>
                                  </p:childTnLst>
                                </p:cTn>
                              </p:par>
                            </p:childTnLst>
                          </p:cTn>
                        </p:par>
                        <p:par>
                          <p:cTn id="14" fill="hold" nodeType="afterGroup">
                            <p:stCondLst>
                              <p:cond delay="1475"/>
                            </p:stCondLst>
                            <p:childTnLst>
                              <p:par>
                                <p:cTn id="15" presetID="12" presetClass="entr" presetSubtype="4" fill="hold" grpId="0" nodeType="afterEffect">
                                  <p:stCondLst>
                                    <p:cond delay="0"/>
                                  </p:stCondLst>
                                  <p:iterate type="lt">
                                    <p:tmPct val="10000"/>
                                  </p:iterate>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750"/>
                                        <p:tgtEl>
                                          <p:spTgt spid="21"/>
                                        </p:tgtEl>
                                        <p:attrNameLst>
                                          <p:attrName>ppt_y</p:attrName>
                                        </p:attrNameLst>
                                      </p:cBhvr>
                                      <p:tavLst>
                                        <p:tav tm="0">
                                          <p:val>
                                            <p:strVal val="#ppt_y+#ppt_h*1.125000"/>
                                          </p:val>
                                        </p:tav>
                                        <p:tav tm="100000">
                                          <p:val>
                                            <p:strVal val="#ppt_y"/>
                                          </p:val>
                                        </p:tav>
                                      </p:tavLst>
                                    </p:anim>
                                    <p:animEffect transition="in" filter="wipe(up)">
                                      <p:cBhvr>
                                        <p:cTn id="18" dur="750"/>
                                        <p:tgtEl>
                                          <p:spTgt spid="21"/>
                                        </p:tgtEl>
                                      </p:cBhvr>
                                    </p:animEffect>
                                  </p:childTnLst>
                                </p:cTn>
                              </p:par>
                            </p:childTnLst>
                          </p:cTn>
                        </p:par>
                        <p:par>
                          <p:cTn id="19" fill="hold" nodeType="afterGroup">
                            <p:stCondLst>
                              <p:cond delay="2750"/>
                            </p:stCondLst>
                            <p:childTnLst>
                              <p:par>
                                <p:cTn id="20" presetID="22" presetClass="entr" presetSubtype="8" fill="hold" grpId="0" nodeType="afterEffect">
                                  <p:stCondLst>
                                    <p:cond delay="0"/>
                                  </p:stCondLst>
                                  <p:iterate type="lt">
                                    <p:tmPct val="30000"/>
                                  </p:iterate>
                                  <p:childTnLst>
                                    <p:set>
                                      <p:cBhvr>
                                        <p:cTn id="21" dur="1" fill="hold">
                                          <p:stCondLst>
                                            <p:cond delay="0"/>
                                          </p:stCondLst>
                                        </p:cTn>
                                        <p:tgtEl>
                                          <p:spTgt spid="22"/>
                                        </p:tgtEl>
                                        <p:attrNameLst>
                                          <p:attrName>style.visibility</p:attrName>
                                        </p:attrNameLst>
                                      </p:cBhvr>
                                      <p:to>
                                        <p:strVal val="visible"/>
                                      </p:to>
                                    </p:set>
                                    <p:animEffect transition="in" filter="wipe(left)">
                                      <p:cBhvr>
                                        <p:cTn id="22" dur="200"/>
                                        <p:tgtEl>
                                          <p:spTgt spid="22"/>
                                        </p:tgtEl>
                                      </p:cBhvr>
                                    </p:animEffect>
                                  </p:childTnLst>
                                </p:cTn>
                              </p:par>
                              <p:par>
                                <p:cTn id="23" presetID="36" presetClass="emph" presetSubtype="0" fill="hold" grpId="1" nodeType="withEffect">
                                  <p:stCondLst>
                                    <p:cond delay="0"/>
                                  </p:stCondLst>
                                  <p:iterate type="lt">
                                    <p:tmPct val="30000"/>
                                  </p:iterate>
                                  <p:childTnLst>
                                    <p:animScale>
                                      <p:cBhvr>
                                        <p:cTn id="24" dur="50" autoRev="1" fill="hold">
                                          <p:stCondLst>
                                            <p:cond delay="0"/>
                                          </p:stCondLst>
                                        </p:cTn>
                                        <p:tgtEl>
                                          <p:spTgt spid="22"/>
                                        </p:tgtEl>
                                      </p:cBhvr>
                                      <p:to x="80000" y="100000"/>
                                    </p:animScale>
                                    <p:anim by="(#ppt_w*0.10)" calcmode="lin" valueType="num">
                                      <p:cBhvr>
                                        <p:cTn id="25" dur="50" autoRev="1" fill="hold">
                                          <p:stCondLst>
                                            <p:cond delay="0"/>
                                          </p:stCondLst>
                                        </p:cTn>
                                        <p:tgtEl>
                                          <p:spTgt spid="22"/>
                                        </p:tgtEl>
                                        <p:attrNameLst>
                                          <p:attrName>ppt_x</p:attrName>
                                        </p:attrNameLst>
                                      </p:cBhvr>
                                    </p:anim>
                                    <p:anim by="(-#ppt_w*0.10)" calcmode="lin" valueType="num">
                                      <p:cBhvr>
                                        <p:cTn id="26" dur="50" autoRev="1" fill="hold">
                                          <p:stCondLst>
                                            <p:cond delay="0"/>
                                          </p:stCondLst>
                                        </p:cTn>
                                        <p:tgtEl>
                                          <p:spTgt spid="22"/>
                                        </p:tgtEl>
                                        <p:attrNameLst>
                                          <p:attrName>ppt_y</p:attrName>
                                        </p:attrNameLst>
                                      </p:cBhvr>
                                    </p:anim>
                                    <p:animRot by="-480000">
                                      <p:cBhvr>
                                        <p:cTn id="27" dur="50" autoRev="1" fill="hold">
                                          <p:stCondLst>
                                            <p:cond delay="0"/>
                                          </p:stCondLst>
                                        </p:cTn>
                                        <p:tgtEl>
                                          <p:spTgt spid="22"/>
                                        </p:tgtEl>
                                        <p:attrNameLst>
                                          <p:attrName>r</p:attrName>
                                        </p:attrNameLst>
                                      </p:cBhvr>
                                    </p:animRot>
                                  </p:childTnLst>
                                </p:cTn>
                              </p:par>
                            </p:childTnLst>
                          </p:cTn>
                        </p:par>
                        <p:par>
                          <p:cTn id="28" fill="hold" nodeType="afterGroup">
                            <p:stCondLst>
                              <p:cond delay="331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23"/>
                                        </p:tgtEl>
                                        <p:attrNameLst>
                                          <p:attrName>ppt_y</p:attrName>
                                        </p:attrNameLst>
                                      </p:cBhvr>
                                      <p:tavLst>
                                        <p:tav tm="0">
                                          <p:val>
                                            <p:strVal val="#ppt_y"/>
                                          </p:val>
                                        </p:tav>
                                        <p:tav tm="100000">
                                          <p:val>
                                            <p:strVal val="#ppt_y"/>
                                          </p:val>
                                        </p:tav>
                                      </p:tavLst>
                                    </p:anim>
                                    <p:anim calcmode="lin" valueType="num">
                                      <p:cBhvr>
                                        <p:cTn id="33"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23"/>
                                        </p:tgtEl>
                                      </p:cBhvr>
                                    </p:animEffect>
                                  </p:childTnLst>
                                </p:cTn>
                              </p:par>
                            </p:childTnLst>
                          </p:cTn>
                        </p:par>
                        <p:par>
                          <p:cTn id="36" fill="hold" nodeType="afterGroup">
                            <p:stCondLst>
                              <p:cond delay="3860"/>
                            </p:stCondLst>
                            <p:childTnLst>
                              <p:par>
                                <p:cTn id="37" presetID="26" presetClass="emph" presetSubtype="0" fill="hold" grpId="1" nodeType="afterEffect">
                                  <p:stCondLst>
                                    <p:cond delay="0"/>
                                  </p:stCondLst>
                                  <p:iterate type="lt">
                                    <p:tmPct val="0"/>
                                  </p:iterate>
                                  <p:childTnLst>
                                    <p:animEffect transition="out" filter="fade">
                                      <p:cBhvr>
                                        <p:cTn id="38" dur="500" tmFilter="0, 0; .2, .5; .8, .5; 1, 0"/>
                                        <p:tgtEl>
                                          <p:spTgt spid="23"/>
                                        </p:tgtEl>
                                      </p:cBhvr>
                                    </p:animEffect>
                                    <p:animScale>
                                      <p:cBhvr>
                                        <p:cTn id="39"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p:bldP spid="21" grpId="0"/>
      <p:bldP spid="22" grpId="0"/>
      <p:bldP spid="22" grpId="1"/>
      <p:bldP spid="23" grpId="0"/>
      <p:bldP spid="2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68"/>
          <p:cNvSpPr/>
          <p:nvPr/>
        </p:nvSpPr>
        <p:spPr>
          <a:xfrm>
            <a:off x="2385204" y="923382"/>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marL="321457" lvl="1" indent="-321457" defTabSz="1375123">
              <a:lnSpc>
                <a:spcPct val="120000"/>
              </a:lnSpc>
              <a:spcAft>
                <a:spcPct val="15000"/>
              </a:spcAft>
              <a:buChar char="••"/>
            </a:pPr>
            <a:endParaRPr lang="en-US" sz="80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74" name="Text Placeholder 3"/>
          <p:cNvSpPr txBox="1"/>
          <p:nvPr/>
        </p:nvSpPr>
        <p:spPr>
          <a:xfrm>
            <a:off x="3050393" y="1211452"/>
            <a:ext cx="2362794" cy="731520"/>
          </a:xfrm>
          <a:prstGeom prst="rect">
            <a:avLst/>
          </a:prstGeom>
        </p:spPr>
        <p:txBody>
          <a:bodyPr wrap="square" lIns="0" tIns="0" rIns="0" bIns="0" anchor="t" anchorCtr="0">
            <a:norm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29">
              <a:lnSpc>
                <a:spcPct val="100000"/>
              </a:lnSpc>
              <a:spcBef>
                <a:spcPct val="20000"/>
              </a:spcBef>
              <a:defRPr/>
            </a:pPr>
            <a:r>
              <a:rPr lang="vi-VN" sz="3200" dirty="0">
                <a:latin typeface="+mj-lt"/>
              </a:rPr>
              <a:t>Postman </a:t>
            </a:r>
            <a:endParaRPr lang="en-US" sz="3200" dirty="0">
              <a:solidFill>
                <a:schemeClr val="tx1">
                  <a:lumMod val="75000"/>
                  <a:lumOff val="25000"/>
                </a:schemeClr>
              </a:solidFill>
              <a:latin typeface="+mj-lt"/>
              <a:ea typeface="字魂59号-创粗黑" panose="00000500000000000000" pitchFamily="2" charset="-122"/>
              <a:cs typeface="+mn-ea"/>
              <a:sym typeface="字魂59号-创粗黑" panose="00000500000000000000" pitchFamily="2" charset="-122"/>
            </a:endParaRPr>
          </a:p>
        </p:txBody>
      </p:sp>
      <p:sp>
        <p:nvSpPr>
          <p:cNvPr id="75" name="Freeform 45"/>
          <p:cNvSpPr>
            <a:spLocks noEditPoints="1"/>
          </p:cNvSpPr>
          <p:nvPr/>
        </p:nvSpPr>
        <p:spPr bwMode="auto">
          <a:xfrm>
            <a:off x="2545177" y="1295335"/>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ln>
        </p:spPr>
        <p:txBody>
          <a:bodyPr vert="horz" wrap="square" lIns="128580" tIns="64290" rIns="128580" bIns="64290" numCol="1" anchor="t" anchorCtr="0" compatLnSpc="1">
            <a:prstTxWarp prst="textNoShape">
              <a:avLst/>
            </a:prstTxWarp>
          </a:bodyPr>
          <a:lstStyle/>
          <a:p>
            <a:pPr>
              <a:lnSpc>
                <a:spcPct val="120000"/>
              </a:lnSpc>
            </a:pPr>
            <a:endParaRPr lang="en-US" sz="80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68" name="Rounded Rectangle 67"/>
          <p:cNvSpPr/>
          <p:nvPr/>
        </p:nvSpPr>
        <p:spPr>
          <a:xfrm>
            <a:off x="964706" y="843899"/>
            <a:ext cx="1431664" cy="1276830"/>
          </a:xfrm>
          <a:prstGeom prst="roundRect">
            <a:avLst/>
          </a:pr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rmAutofit/>
          </a:bodyPr>
          <a:lstStyle/>
          <a:p>
            <a:pPr algn="ctr" defTabSz="1437629">
              <a:lnSpc>
                <a:spcPct val="120000"/>
              </a:lnSpc>
              <a:spcAft>
                <a:spcPct val="35000"/>
              </a:spcAft>
            </a:pPr>
            <a:r>
              <a:rPr lang="vi-VN" altLang="vi-VN" sz="2000">
                <a:latin typeface="Noto Sans"/>
                <a:ea typeface="Noto Sans"/>
                <a:cs typeface="+mn-ea"/>
                <a:sym typeface="字魂59号-创粗黑" panose="00000500000000000000" pitchFamily="2" charset="-122"/>
              </a:rPr>
              <a:t>01</a:t>
            </a:r>
          </a:p>
        </p:txBody>
      </p:sp>
      <p:sp>
        <p:nvSpPr>
          <p:cNvPr id="71" name="Freeform 70"/>
          <p:cNvSpPr/>
          <p:nvPr/>
        </p:nvSpPr>
        <p:spPr>
          <a:xfrm>
            <a:off x="8492775" y="923382"/>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marL="321457" lvl="1" indent="-321457" defTabSz="1375123">
              <a:lnSpc>
                <a:spcPct val="120000"/>
              </a:lnSpc>
              <a:spcAft>
                <a:spcPct val="15000"/>
              </a:spcAft>
              <a:buChar char="••"/>
            </a:pPr>
            <a:endParaRPr lang="en-US" sz="80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78" name="Text Placeholder 3"/>
          <p:cNvSpPr txBox="1"/>
          <p:nvPr/>
        </p:nvSpPr>
        <p:spPr>
          <a:xfrm>
            <a:off x="9090023" y="1245373"/>
            <a:ext cx="2362794" cy="731520"/>
          </a:xfrm>
          <a:prstGeom prst="rect">
            <a:avLst/>
          </a:prstGeom>
        </p:spPr>
        <p:txBody>
          <a:bodyPr wrap="square" lIns="0" tIns="0" rIns="0" bIns="0" anchor="t" anchorCtr="0">
            <a:norm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29">
              <a:lnSpc>
                <a:spcPct val="100000"/>
              </a:lnSpc>
              <a:spcBef>
                <a:spcPct val="20000"/>
              </a:spcBef>
              <a:defRPr/>
            </a:pPr>
            <a:r>
              <a:rPr lang="vi-VN" sz="3200" dirty="0">
                <a:latin typeface="+mj-lt"/>
              </a:rPr>
              <a:t>Swagger </a:t>
            </a:r>
            <a:endParaRPr lang="en-US" altLang="zh-CN" sz="3200" b="1" dirty="0">
              <a:solidFill>
                <a:schemeClr val="tx1"/>
              </a:solidFill>
              <a:latin typeface="+mj-lt"/>
              <a:ea typeface="字魂59号-创粗黑" panose="00000500000000000000" pitchFamily="2" charset="-122"/>
              <a:cs typeface="+mn-ea"/>
              <a:sym typeface="字魂59号-创粗黑" panose="00000500000000000000" pitchFamily="2" charset="-122"/>
            </a:endParaRPr>
          </a:p>
        </p:txBody>
      </p:sp>
      <p:sp>
        <p:nvSpPr>
          <p:cNvPr id="79" name="Freeform 45"/>
          <p:cNvSpPr>
            <a:spLocks noEditPoints="1"/>
          </p:cNvSpPr>
          <p:nvPr/>
        </p:nvSpPr>
        <p:spPr bwMode="auto">
          <a:xfrm>
            <a:off x="8652748" y="1290718"/>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ln>
        </p:spPr>
        <p:txBody>
          <a:bodyPr vert="horz" wrap="square" lIns="128580" tIns="64290" rIns="128580" bIns="64290" numCol="1" anchor="t" anchorCtr="0" compatLnSpc="1">
            <a:prstTxWarp prst="textNoShape">
              <a:avLst/>
            </a:prstTxWarp>
          </a:bodyPr>
          <a:lstStyle/>
          <a:p>
            <a:pPr>
              <a:lnSpc>
                <a:spcPct val="120000"/>
              </a:lnSpc>
            </a:pPr>
            <a:endParaRPr lang="en-US" sz="80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70" name="Rounded Rectangle 69"/>
          <p:cNvSpPr/>
          <p:nvPr/>
        </p:nvSpPr>
        <p:spPr>
          <a:xfrm>
            <a:off x="7072277" y="843902"/>
            <a:ext cx="1431664" cy="1276827"/>
          </a:xfrm>
          <a:prstGeom prst="roundRect">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rmAutofit/>
          </a:bodyPr>
          <a:lstStyle/>
          <a:p>
            <a:pPr algn="ctr" defTabSz="1437629">
              <a:lnSpc>
                <a:spcPct val="120000"/>
              </a:lnSpc>
              <a:spcAft>
                <a:spcPct val="35000"/>
              </a:spcAft>
            </a:pPr>
            <a:r>
              <a:rPr lang="vi-VN" altLang="vi-VN" sz="2000">
                <a:latin typeface="Noto Sans"/>
                <a:ea typeface="Noto Sans"/>
                <a:cs typeface="+mn-ea"/>
                <a:sym typeface="字魂59号-创粗黑" panose="00000500000000000000" pitchFamily="2" charset="-122"/>
              </a:rPr>
              <a:t>02</a:t>
            </a:r>
          </a:p>
        </p:txBody>
      </p:sp>
      <p:sp>
        <p:nvSpPr>
          <p:cNvPr id="29" name="Content Placeholder 2"/>
          <p:cNvSpPr txBox="1"/>
          <p:nvPr/>
        </p:nvSpPr>
        <p:spPr>
          <a:xfrm>
            <a:off x="416609" y="231949"/>
            <a:ext cx="4543842" cy="487680"/>
          </a:xfrm>
          <a:prstGeom prst="rect">
            <a:avLst/>
          </a:prstGeom>
        </p:spPr>
        <p:txBody>
          <a:bodyPr vert="horz" wrap="square" lIns="0" tIns="0" rIns="0" bIns="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vi-VN" sz="3200" dirty="0">
                <a:solidFill>
                  <a:schemeClr val="tx1">
                    <a:lumMod val="75000"/>
                    <a:lumOff val="25000"/>
                  </a:schemeClr>
                </a:solidFill>
                <a:latin typeface="+mj-lt"/>
                <a:ea typeface="字魂59号-创粗黑" panose="00000500000000000000" pitchFamily="2" charset="-122"/>
                <a:cs typeface="+mn-ea"/>
                <a:sym typeface="字魂59号-创粗黑" panose="00000500000000000000" pitchFamily="2" charset="-122"/>
              </a:rPr>
              <a:t>Kiểm thử</a:t>
            </a:r>
            <a:endParaRPr lang="en-US" sz="3200" dirty="0">
              <a:solidFill>
                <a:schemeClr val="tx1">
                  <a:lumMod val="75000"/>
                  <a:lumOff val="25000"/>
                </a:schemeClr>
              </a:solidFill>
              <a:latin typeface="+mj-lt"/>
              <a:ea typeface="字魂59号-创粗黑" panose="00000500000000000000" pitchFamily="2" charset="-122"/>
              <a:cs typeface="+mn-ea"/>
              <a:sym typeface="字魂59号-创粗黑" panose="00000500000000000000" pitchFamily="2" charset="-122"/>
            </a:endParaRPr>
          </a:p>
        </p:txBody>
      </p:sp>
      <p:sp>
        <p:nvSpPr>
          <p:cNvPr id="4" name="Rectangle 3">
            <a:extLst>
              <a:ext uri="{FF2B5EF4-FFF2-40B4-BE49-F238E27FC236}">
                <a16:creationId xmlns:a16="http://schemas.microsoft.com/office/drawing/2014/main" id="{644EC7B9-B001-38A2-A151-B6FF75A5ECE6}"/>
              </a:ext>
            </a:extLst>
          </p:cNvPr>
          <p:cNvSpPr/>
          <p:nvPr/>
        </p:nvSpPr>
        <p:spPr>
          <a:xfrm>
            <a:off x="964706" y="2135310"/>
            <a:ext cx="4821767" cy="3528516"/>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spcAft>
                <a:spcPts val="600"/>
              </a:spcAft>
            </a:pPr>
            <a:r>
              <a:rPr lang="vi-VN" sz="2800" dirty="0">
                <a:effectLst/>
                <a:latin typeface="Times New Roman" panose="02020603050405020304" pitchFamily="18" charset="0"/>
                <a:ea typeface="Times New Roman" panose="02020603050405020304" pitchFamily="18" charset="0"/>
              </a:rPr>
              <a:t>Một công cụ mạnh mẽ để phát triển và kiểm thử API. Postman cho phép bạn gửi các yêu cầu HTTP đến API, kiểm tra phản hồi và tự động hóa các kịch bản kiểm thử.</a:t>
            </a:r>
          </a:p>
        </p:txBody>
      </p:sp>
      <p:sp>
        <p:nvSpPr>
          <p:cNvPr id="6" name="Rectangle 5">
            <a:extLst>
              <a:ext uri="{FF2B5EF4-FFF2-40B4-BE49-F238E27FC236}">
                <a16:creationId xmlns:a16="http://schemas.microsoft.com/office/drawing/2014/main" id="{6B7CF782-55A2-37CD-D714-B8F2AB1FE25E}"/>
              </a:ext>
            </a:extLst>
          </p:cNvPr>
          <p:cNvSpPr/>
          <p:nvPr/>
        </p:nvSpPr>
        <p:spPr>
          <a:xfrm>
            <a:off x="7206971" y="1941898"/>
            <a:ext cx="4821767" cy="3528516"/>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spcAft>
                <a:spcPts val="600"/>
              </a:spcAft>
            </a:pPr>
            <a:r>
              <a:rPr lang="vi-VN" sz="2800" dirty="0">
                <a:effectLst/>
                <a:latin typeface="Times New Roman" panose="02020603050405020304" pitchFamily="18" charset="0"/>
                <a:ea typeface="Times New Roman" panose="02020603050405020304" pitchFamily="18" charset="0"/>
              </a:rPr>
              <a:t>Một bộ công cụ để thiết kế, xây dựng, tài liệu hóa và sử dụng API. Swagger cũng cung cấp một giao diện trực quan để kiểm thử API.</a:t>
            </a:r>
          </a:p>
        </p:txBody>
      </p:sp>
    </p:spTree>
    <p:extLst>
      <p:ext uri="{BB962C8B-B14F-4D97-AF65-F5344CB8AC3E}">
        <p14:creationId xmlns:p14="http://schemas.microsoft.com/office/powerpoint/2010/main" val="33942553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wipe(left)">
                                      <p:cBhvr>
                                        <p:cTn id="12" dur="500"/>
                                        <p:tgtEl>
                                          <p:spTgt spid="69"/>
                                        </p:tgtEl>
                                      </p:cBhvr>
                                    </p:animEffect>
                                  </p:childTnLst>
                                </p:cTn>
                              </p:par>
                            </p:childTnLst>
                          </p:cTn>
                        </p:par>
                        <p:par>
                          <p:cTn id="13" fill="hold" nodeType="afterGroup">
                            <p:stCondLst>
                              <p:cond delay="1000"/>
                            </p:stCondLst>
                            <p:childTnLst>
                              <p:par>
                                <p:cTn id="14" presetID="53" presetClass="entr" presetSubtype="0" fill="hold" grpId="0" nodeType="afterEffect">
                                  <p:stCondLst>
                                    <p:cond delay="0"/>
                                  </p:stCondLst>
                                  <p:childTnLst>
                                    <p:set>
                                      <p:cBhvr>
                                        <p:cTn id="15" dur="1" fill="hold">
                                          <p:stCondLst>
                                            <p:cond delay="0"/>
                                          </p:stCondLst>
                                        </p:cTn>
                                        <p:tgtEl>
                                          <p:spTgt spid="75"/>
                                        </p:tgtEl>
                                        <p:attrNameLst>
                                          <p:attrName>style.visibility</p:attrName>
                                        </p:attrNameLst>
                                      </p:cBhvr>
                                      <p:to>
                                        <p:strVal val="visible"/>
                                      </p:to>
                                    </p:set>
                                    <p:anim calcmode="lin" valueType="num">
                                      <p:cBhvr>
                                        <p:cTn id="16" dur="500" fill="hold"/>
                                        <p:tgtEl>
                                          <p:spTgt spid="75"/>
                                        </p:tgtEl>
                                        <p:attrNameLst>
                                          <p:attrName>ppt_w</p:attrName>
                                        </p:attrNameLst>
                                      </p:cBhvr>
                                      <p:tavLst>
                                        <p:tav tm="0">
                                          <p:val>
                                            <p:fltVal val="0"/>
                                          </p:val>
                                        </p:tav>
                                        <p:tav tm="100000">
                                          <p:val>
                                            <p:strVal val="#ppt_w"/>
                                          </p:val>
                                        </p:tav>
                                      </p:tavLst>
                                    </p:anim>
                                    <p:anim calcmode="lin" valueType="num">
                                      <p:cBhvr>
                                        <p:cTn id="17" dur="500" fill="hold"/>
                                        <p:tgtEl>
                                          <p:spTgt spid="75"/>
                                        </p:tgtEl>
                                        <p:attrNameLst>
                                          <p:attrName>ppt_h</p:attrName>
                                        </p:attrNameLst>
                                      </p:cBhvr>
                                      <p:tavLst>
                                        <p:tav tm="0">
                                          <p:val>
                                            <p:fltVal val="0"/>
                                          </p:val>
                                        </p:tav>
                                        <p:tav tm="100000">
                                          <p:val>
                                            <p:strVal val="#ppt_h"/>
                                          </p:val>
                                        </p:tav>
                                      </p:tavLst>
                                    </p:anim>
                                    <p:animEffect transition="in" filter="fade">
                                      <p:cBhvr>
                                        <p:cTn id="18" dur="500"/>
                                        <p:tgtEl>
                                          <p:spTgt spid="75"/>
                                        </p:tgtEl>
                                      </p:cBhvr>
                                    </p:animEffect>
                                  </p:childTnLst>
                                </p:cTn>
                              </p:par>
                            </p:childTnLst>
                          </p:cTn>
                        </p:par>
                        <p:par>
                          <p:cTn id="19" fill="hold" nodeType="afterGroup">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wipe(left)">
                                      <p:cBhvr>
                                        <p:cTn id="22" dur="500"/>
                                        <p:tgtEl>
                                          <p:spTgt spid="74"/>
                                        </p:tgtEl>
                                      </p:cBhvr>
                                    </p:animEffect>
                                  </p:childTnLst>
                                </p:cTn>
                              </p:par>
                            </p:childTnLst>
                          </p:cTn>
                        </p:par>
                        <p:par>
                          <p:cTn id="23" fill="hold" nodeType="afterGroup">
                            <p:stCondLst>
                              <p:cond delay="2000"/>
                            </p:stCondLst>
                            <p:childTnLst>
                              <p:par>
                                <p:cTn id="24" presetID="2" presetClass="entr" presetSubtype="1" accel="50000" decel="50000" fill="hold" grpId="0" nodeType="afterEffect">
                                  <p:stCondLst>
                                    <p:cond delay="0"/>
                                  </p:stCondLst>
                                  <p:childTnLst>
                                    <p:set>
                                      <p:cBhvr>
                                        <p:cTn id="25" dur="1" fill="hold">
                                          <p:stCondLst>
                                            <p:cond delay="0"/>
                                          </p:stCondLst>
                                        </p:cTn>
                                        <p:tgtEl>
                                          <p:spTgt spid="70"/>
                                        </p:tgtEl>
                                        <p:attrNameLst>
                                          <p:attrName>style.visibility</p:attrName>
                                        </p:attrNameLst>
                                      </p:cBhvr>
                                      <p:to>
                                        <p:strVal val="visible"/>
                                      </p:to>
                                    </p:set>
                                    <p:anim calcmode="lin" valueType="num">
                                      <p:cBhvr additive="base">
                                        <p:cTn id="26" dur="500" fill="hold"/>
                                        <p:tgtEl>
                                          <p:spTgt spid="70"/>
                                        </p:tgtEl>
                                        <p:attrNameLst>
                                          <p:attrName>ppt_x</p:attrName>
                                        </p:attrNameLst>
                                      </p:cBhvr>
                                      <p:tavLst>
                                        <p:tav tm="0">
                                          <p:val>
                                            <p:strVal val="#ppt_x"/>
                                          </p:val>
                                        </p:tav>
                                        <p:tav tm="100000">
                                          <p:val>
                                            <p:strVal val="#ppt_x"/>
                                          </p:val>
                                        </p:tav>
                                      </p:tavLst>
                                    </p:anim>
                                    <p:anim calcmode="lin" valueType="num">
                                      <p:cBhvr additive="base">
                                        <p:cTn id="27" dur="500" fill="hold"/>
                                        <p:tgtEl>
                                          <p:spTgt spid="70"/>
                                        </p:tgtEl>
                                        <p:attrNameLst>
                                          <p:attrName>ppt_y</p:attrName>
                                        </p:attrNameLst>
                                      </p:cBhvr>
                                      <p:tavLst>
                                        <p:tav tm="0">
                                          <p:val>
                                            <p:strVal val="0-#ppt_h/2"/>
                                          </p:val>
                                        </p:tav>
                                        <p:tav tm="100000">
                                          <p:val>
                                            <p:strVal val="#ppt_y"/>
                                          </p:val>
                                        </p:tav>
                                      </p:tavLst>
                                    </p:anim>
                                  </p:childTnLst>
                                </p:cTn>
                              </p:par>
                            </p:childTnLst>
                          </p:cTn>
                        </p:par>
                        <p:par>
                          <p:cTn id="28" fill="hold" nodeType="afterGroup">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nodeType="afterGroup">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79"/>
                                        </p:tgtEl>
                                        <p:attrNameLst>
                                          <p:attrName>style.visibility</p:attrName>
                                        </p:attrNameLst>
                                      </p:cBhvr>
                                      <p:to>
                                        <p:strVal val="visible"/>
                                      </p:to>
                                    </p:set>
                                    <p:anim calcmode="lin" valueType="num">
                                      <p:cBhvr>
                                        <p:cTn id="35" dur="500" fill="hold"/>
                                        <p:tgtEl>
                                          <p:spTgt spid="79"/>
                                        </p:tgtEl>
                                        <p:attrNameLst>
                                          <p:attrName>ppt_w</p:attrName>
                                        </p:attrNameLst>
                                      </p:cBhvr>
                                      <p:tavLst>
                                        <p:tav tm="0">
                                          <p:val>
                                            <p:fltVal val="0"/>
                                          </p:val>
                                        </p:tav>
                                        <p:tav tm="100000">
                                          <p:val>
                                            <p:strVal val="#ppt_w"/>
                                          </p:val>
                                        </p:tav>
                                      </p:tavLst>
                                    </p:anim>
                                    <p:anim calcmode="lin" valueType="num">
                                      <p:cBhvr>
                                        <p:cTn id="36" dur="500" fill="hold"/>
                                        <p:tgtEl>
                                          <p:spTgt spid="79"/>
                                        </p:tgtEl>
                                        <p:attrNameLst>
                                          <p:attrName>ppt_h</p:attrName>
                                        </p:attrNameLst>
                                      </p:cBhvr>
                                      <p:tavLst>
                                        <p:tav tm="0">
                                          <p:val>
                                            <p:fltVal val="0"/>
                                          </p:val>
                                        </p:tav>
                                        <p:tav tm="100000">
                                          <p:val>
                                            <p:strVal val="#ppt_h"/>
                                          </p:val>
                                        </p:tav>
                                      </p:tavLst>
                                    </p:anim>
                                    <p:animEffect transition="in" filter="fade">
                                      <p:cBhvr>
                                        <p:cTn id="37" dur="500"/>
                                        <p:tgtEl>
                                          <p:spTgt spid="79"/>
                                        </p:tgtEl>
                                      </p:cBhvr>
                                    </p:animEffect>
                                  </p:childTnLst>
                                </p:cTn>
                              </p:par>
                            </p:childTnLst>
                          </p:cTn>
                        </p:par>
                        <p:par>
                          <p:cTn id="38" fill="hold" nodeType="afterGroup">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wipe(left)">
                                      <p:cBhvr>
                                        <p:cTn id="41" dur="500"/>
                                        <p:tgtEl>
                                          <p:spTgt spid="78"/>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1000"/>
                                        <p:tgtEl>
                                          <p:spTgt spid="4"/>
                                        </p:tgtEl>
                                      </p:cBhvr>
                                    </p:animEffect>
                                    <p:anim calcmode="lin" valueType="num">
                                      <p:cBhvr>
                                        <p:cTn id="47" dur="1000" fill="hold"/>
                                        <p:tgtEl>
                                          <p:spTgt spid="4"/>
                                        </p:tgtEl>
                                        <p:attrNameLst>
                                          <p:attrName>ppt_x</p:attrName>
                                        </p:attrNameLst>
                                      </p:cBhvr>
                                      <p:tavLst>
                                        <p:tav tm="0">
                                          <p:val>
                                            <p:strVal val="#ppt_x"/>
                                          </p:val>
                                        </p:tav>
                                        <p:tav tm="100000">
                                          <p:val>
                                            <p:strVal val="#ppt_x"/>
                                          </p:val>
                                        </p:tav>
                                      </p:tavLst>
                                    </p:anim>
                                    <p:anim calcmode="lin" valueType="num">
                                      <p:cBhvr>
                                        <p:cTn id="4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
                                            <p:txEl>
                                              <p:pRg st="0" end="0"/>
                                            </p:txEl>
                                          </p:spTgt>
                                        </p:tgtEl>
                                        <p:attrNameLst>
                                          <p:attrName>style.visibility</p:attrName>
                                        </p:attrNameLst>
                                      </p:cBhvr>
                                      <p:to>
                                        <p:strVal val="visible"/>
                                      </p:to>
                                    </p:set>
                                    <p:animEffect transition="in" filter="fade">
                                      <p:cBhvr>
                                        <p:cTn id="5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4" grpId="0"/>
      <p:bldP spid="75" grpId="0" animBg="1"/>
      <p:bldP spid="68" grpId="0" animBg="1"/>
      <p:bldP spid="71" grpId="0" animBg="1"/>
      <p:bldP spid="78" grpId="0"/>
      <p:bldP spid="79" grpId="0" animBg="1"/>
      <p:bldP spid="70"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p:cNvSpPr txBox="1"/>
          <p:nvPr/>
        </p:nvSpPr>
        <p:spPr>
          <a:xfrm>
            <a:off x="416609" y="231949"/>
            <a:ext cx="4543842" cy="487680"/>
          </a:xfrm>
          <a:prstGeom prst="rect">
            <a:avLst/>
          </a:prstGeom>
        </p:spPr>
        <p:txBody>
          <a:bodyPr vert="horz" wrap="square" lIns="0" tIns="0" rIns="0" bIns="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vi-VN" sz="3200" dirty="0">
                <a:solidFill>
                  <a:schemeClr val="tx1">
                    <a:lumMod val="75000"/>
                    <a:lumOff val="25000"/>
                  </a:schemeClr>
                </a:solidFill>
                <a:latin typeface="+mj-lt"/>
                <a:ea typeface="字魂59号-创粗黑" panose="00000500000000000000" pitchFamily="2" charset="-122"/>
                <a:cs typeface="+mn-ea"/>
                <a:sym typeface="字魂59号-创粗黑" panose="00000500000000000000" pitchFamily="2" charset="-122"/>
              </a:rPr>
              <a:t>Postman</a:t>
            </a:r>
            <a:endParaRPr lang="en-US" sz="3200" dirty="0">
              <a:solidFill>
                <a:schemeClr val="tx1">
                  <a:lumMod val="75000"/>
                  <a:lumOff val="25000"/>
                </a:schemeClr>
              </a:solidFill>
              <a:latin typeface="+mj-lt"/>
              <a:ea typeface="字魂59号-创粗黑" panose="00000500000000000000" pitchFamily="2" charset="-122"/>
              <a:cs typeface="+mn-ea"/>
              <a:sym typeface="字魂59号-创粗黑" panose="00000500000000000000" pitchFamily="2" charset="-122"/>
            </a:endParaRPr>
          </a:p>
        </p:txBody>
      </p:sp>
      <p:pic>
        <p:nvPicPr>
          <p:cNvPr id="2050" name="Picture 1">
            <a:extLst>
              <a:ext uri="{FF2B5EF4-FFF2-40B4-BE49-F238E27FC236}">
                <a16:creationId xmlns:a16="http://schemas.microsoft.com/office/drawing/2014/main" id="{1B3A31C1-BA92-7422-4158-B11677666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09" y="1024037"/>
            <a:ext cx="12126058" cy="6330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792956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p:cNvSpPr txBox="1"/>
          <p:nvPr/>
        </p:nvSpPr>
        <p:spPr>
          <a:xfrm>
            <a:off x="416609" y="231949"/>
            <a:ext cx="4543842" cy="487680"/>
          </a:xfrm>
          <a:prstGeom prst="rect">
            <a:avLst/>
          </a:prstGeom>
        </p:spPr>
        <p:txBody>
          <a:bodyPr vert="horz" wrap="square" lIns="0" tIns="0" rIns="0" bIns="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vi-VN" sz="3200" dirty="0">
                <a:solidFill>
                  <a:schemeClr val="tx1">
                    <a:lumMod val="75000"/>
                    <a:lumOff val="25000"/>
                  </a:schemeClr>
                </a:solidFill>
                <a:latin typeface="+mj-lt"/>
                <a:ea typeface="字魂59号-创粗黑" panose="00000500000000000000" pitchFamily="2" charset="-122"/>
                <a:cs typeface="+mn-ea"/>
                <a:sym typeface="字魂59号-创粗黑" panose="00000500000000000000" pitchFamily="2" charset="-122"/>
              </a:rPr>
              <a:t>Swagger </a:t>
            </a:r>
            <a:endParaRPr lang="en-US" sz="3200" dirty="0">
              <a:solidFill>
                <a:schemeClr val="tx1">
                  <a:lumMod val="75000"/>
                  <a:lumOff val="25000"/>
                </a:schemeClr>
              </a:solidFill>
              <a:latin typeface="+mj-lt"/>
              <a:ea typeface="字魂59号-创粗黑" panose="00000500000000000000" pitchFamily="2" charset="-122"/>
              <a:cs typeface="+mn-ea"/>
              <a:sym typeface="字魂59号-创粗黑" panose="00000500000000000000" pitchFamily="2" charset="-122"/>
            </a:endParaRPr>
          </a:p>
        </p:txBody>
      </p:sp>
      <p:pic>
        <p:nvPicPr>
          <p:cNvPr id="5" name="Picture 4">
            <a:extLst>
              <a:ext uri="{FF2B5EF4-FFF2-40B4-BE49-F238E27FC236}">
                <a16:creationId xmlns:a16="http://schemas.microsoft.com/office/drawing/2014/main" id="{5F26506E-8493-CD1E-7138-984BAC0A9655}"/>
              </a:ext>
            </a:extLst>
          </p:cNvPr>
          <p:cNvPicPr>
            <a:picLocks noChangeAspect="1"/>
          </p:cNvPicPr>
          <p:nvPr/>
        </p:nvPicPr>
        <p:blipFill>
          <a:blip r:embed="rId3"/>
          <a:stretch>
            <a:fillRect/>
          </a:stretch>
        </p:blipFill>
        <p:spPr>
          <a:xfrm>
            <a:off x="416609" y="956859"/>
            <a:ext cx="11917422" cy="6173976"/>
          </a:xfrm>
          <a:prstGeom prst="rect">
            <a:avLst/>
          </a:prstGeom>
        </p:spPr>
      </p:pic>
      <p:pic>
        <p:nvPicPr>
          <p:cNvPr id="7" name="Picture 6">
            <a:extLst>
              <a:ext uri="{FF2B5EF4-FFF2-40B4-BE49-F238E27FC236}">
                <a16:creationId xmlns:a16="http://schemas.microsoft.com/office/drawing/2014/main" id="{D50D2321-87C7-C60C-35EB-8ED3A61F8075}"/>
              </a:ext>
            </a:extLst>
          </p:cNvPr>
          <p:cNvPicPr>
            <a:picLocks noChangeAspect="1"/>
          </p:cNvPicPr>
          <p:nvPr/>
        </p:nvPicPr>
        <p:blipFill>
          <a:blip r:embed="rId4"/>
          <a:stretch>
            <a:fillRect/>
          </a:stretch>
        </p:blipFill>
        <p:spPr>
          <a:xfrm>
            <a:off x="184866" y="956859"/>
            <a:ext cx="12489018" cy="6174077"/>
          </a:xfrm>
          <a:prstGeom prst="rect">
            <a:avLst/>
          </a:prstGeom>
        </p:spPr>
      </p:pic>
    </p:spTree>
    <p:extLst>
      <p:ext uri="{BB962C8B-B14F-4D97-AF65-F5344CB8AC3E}">
        <p14:creationId xmlns:p14="http://schemas.microsoft.com/office/powerpoint/2010/main" val="1052581436"/>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29ACA5E-9DF4-4E40-8278-3AA6451AA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895" y="8161"/>
            <a:ext cx="7130544" cy="7232650"/>
          </a:xfrm>
          <a:prstGeom prst="rect">
            <a:avLst/>
          </a:prstGeom>
        </p:spPr>
      </p:pic>
      <p:sp>
        <p:nvSpPr>
          <p:cNvPr id="10" name="矩形 9"/>
          <p:cNvSpPr/>
          <p:nvPr/>
        </p:nvSpPr>
        <p:spPr>
          <a:xfrm>
            <a:off x="1161135" y="2464197"/>
            <a:ext cx="8247422" cy="3854802"/>
          </a:xfrm>
          <a:prstGeom prst="rect">
            <a:avLst/>
          </a:prstGeom>
          <a:solidFill>
            <a:schemeClr val="bg1"/>
          </a:solidFill>
          <a:ln>
            <a:no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TextBox 84"/>
          <p:cNvSpPr txBox="1"/>
          <p:nvPr/>
        </p:nvSpPr>
        <p:spPr>
          <a:xfrm rot="5400000">
            <a:off x="7514358" y="3624835"/>
            <a:ext cx="5016754" cy="731520"/>
          </a:xfrm>
          <a:prstGeom prst="rect">
            <a:avLst/>
          </a:prstGeom>
          <a:noFill/>
          <a:ln>
            <a:noFill/>
          </a:ln>
        </p:spPr>
        <p:txBody>
          <a:bodyPr vert="horz" wrap="square" lIns="0" tIns="0" rIns="0" bIns="0" rtlCol="0">
            <a:normAutofit/>
          </a:bodyPr>
          <a:lstStyle/>
          <a:p>
            <a:r>
              <a:rPr lang="vi-VN" altLang="vi-VN" sz="4800" spc="600" dirty="0">
                <a:solidFill>
                  <a:schemeClr val="tx1">
                    <a:lumMod val="75000"/>
                    <a:lumOff val="25000"/>
                  </a:schemeClr>
                </a:solidFill>
                <a:latin typeface="Noto Sans"/>
                <a:ea typeface="Noto Sans"/>
                <a:cs typeface="Arial" panose="020B0604020202020204" pitchFamily="34" charset="0"/>
                <a:sym typeface="字魂59号-创粗黑" panose="00000500000000000000" pitchFamily="2" charset="-122"/>
              </a:rPr>
              <a:t>Web 2</a:t>
            </a:r>
          </a:p>
        </p:txBody>
      </p:sp>
      <p:sp>
        <p:nvSpPr>
          <p:cNvPr id="21" name="TextBox 84"/>
          <p:cNvSpPr txBox="1"/>
          <p:nvPr/>
        </p:nvSpPr>
        <p:spPr>
          <a:xfrm rot="5400000">
            <a:off x="9641128" y="2736867"/>
            <a:ext cx="3668502" cy="853440"/>
          </a:xfrm>
          <a:prstGeom prst="rect">
            <a:avLst/>
          </a:prstGeom>
          <a:noFill/>
          <a:ln>
            <a:noFill/>
          </a:ln>
        </p:spPr>
        <p:txBody>
          <a:bodyPr vert="horz" wrap="square" lIns="0" tIns="0" rIns="0" bIns="0" rtlCol="0">
            <a:normAutofit fontScale="92500"/>
          </a:bodyPr>
          <a:lstStyle/>
          <a:p>
            <a:r>
              <a:rPr lang="vi-VN" altLang="vi-VN" sz="5600" spc="600" dirty="0">
                <a:solidFill>
                  <a:schemeClr val="tx1">
                    <a:lumMod val="75000"/>
                    <a:lumOff val="25000"/>
                  </a:schemeClr>
                </a:solidFill>
                <a:latin typeface="Noto Sans"/>
                <a:ea typeface="Noto Sans"/>
                <a:sym typeface="字魂59号-创粗黑" panose="00000500000000000000" pitchFamily="2" charset="-122"/>
              </a:rPr>
              <a:t>Lập Trình </a:t>
            </a:r>
            <a:endParaRPr lang="en-US" altLang="zh-CN" sz="11500" spc="600" dirty="0">
              <a:solidFill>
                <a:schemeClr val="tx1">
                  <a:lumMod val="75000"/>
                  <a:lumOff val="25000"/>
                </a:schemeClr>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2" name="TextBox 48"/>
          <p:cNvSpPr txBox="1"/>
          <p:nvPr/>
        </p:nvSpPr>
        <p:spPr>
          <a:xfrm>
            <a:off x="2504280" y="4901893"/>
            <a:ext cx="4742030" cy="670560"/>
          </a:xfrm>
          <a:prstGeom prst="rect">
            <a:avLst/>
          </a:prstGeom>
          <a:noFill/>
        </p:spPr>
        <p:txBody>
          <a:bodyPr wrap="square" lIns="0" tIns="0" rIns="0" bIns="0" rtlCol="0">
            <a:normAutofit/>
          </a:bodyPr>
          <a:lstStyle/>
          <a:p>
            <a:r>
              <a:rPr lang="vi-VN" altLang="vi-VN" sz="4400" spc="600" dirty="0">
                <a:solidFill>
                  <a:schemeClr val="tx1">
                    <a:lumMod val="75000"/>
                    <a:lumOff val="25000"/>
                  </a:schemeClr>
                </a:solidFill>
                <a:latin typeface="Noto Sans"/>
                <a:ea typeface="Noto Sans"/>
                <a:cs typeface="+mn-ea"/>
                <a:sym typeface="字魂59号-创粗黑" panose="00000500000000000000" pitchFamily="2" charset="-122"/>
              </a:rPr>
              <a:t>Bảo mật</a:t>
            </a:r>
            <a:endParaRPr lang="en-GB" altLang="zh-CN" sz="4400" spc="6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3" name="矩形 259"/>
          <p:cNvSpPr>
            <a:spLocks noChangeArrowheads="1"/>
          </p:cNvSpPr>
          <p:nvPr/>
        </p:nvSpPr>
        <p:spPr bwMode="auto">
          <a:xfrm>
            <a:off x="2325253" y="3249499"/>
            <a:ext cx="2196442"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vi-VN" altLang="vi-VN" sz="11500" cap="all" spc="300" dirty="0">
                <a:solidFill>
                  <a:schemeClr val="tx1">
                    <a:lumMod val="75000"/>
                    <a:lumOff val="25000"/>
                  </a:schemeClr>
                </a:solidFill>
                <a:latin typeface="Noto Sans"/>
                <a:ea typeface="Noto Sans"/>
                <a:cs typeface="Arial" panose="020B0604020202020204" pitchFamily="34" charset="0"/>
                <a:sym typeface="字魂59号-创粗黑" panose="00000500000000000000" pitchFamily="2" charset="-122"/>
              </a:rPr>
              <a:t>02</a:t>
            </a:r>
            <a:endParaRPr lang="zh-CN" altLang="en-US" sz="11500" cap="all" spc="300" dirty="0">
              <a:solidFill>
                <a:schemeClr val="tx1">
                  <a:lumMod val="75000"/>
                  <a:lumOff val="25000"/>
                </a:schemeClr>
              </a:solidFill>
              <a:latin typeface="字魂59号-创粗黑" panose="00000500000000000000" pitchFamily="2" charset="-122"/>
              <a:ea typeface="字魂59号-创粗黑" panose="00000500000000000000" pitchFamily="2" charset="-122"/>
              <a:cs typeface="Arial" panose="020B0604020202020204" pitchFamily="34" charset="0"/>
              <a:sym typeface="字魂59号-创粗黑" panose="00000500000000000000" pitchFamily="2" charset="-122"/>
            </a:endParaRPr>
          </a:p>
        </p:txBody>
      </p:sp>
    </p:spTree>
    <p:extLst>
      <p:ext uri="{BB962C8B-B14F-4D97-AF65-F5344CB8AC3E}">
        <p14:creationId xmlns:p14="http://schemas.microsoft.com/office/powerpoint/2010/main" val="1967864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4="http://schemas.microsoft.com/office/powerpoint/2010/main" xmlns:p159="http://schemas.microsoft.com/office/powerpoint/2015/09/main">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750"/>
                                        <p:tgtEl>
                                          <p:spTgt spid="20"/>
                                        </p:tgtEl>
                                        <p:attrNameLst>
                                          <p:attrName>ppt_y</p:attrName>
                                        </p:attrNameLst>
                                      </p:cBhvr>
                                      <p:tavLst>
                                        <p:tav tm="0">
                                          <p:val>
                                            <p:strVal val="#ppt_y+#ppt_h*1.125000"/>
                                          </p:val>
                                        </p:tav>
                                        <p:tav tm="100000">
                                          <p:val>
                                            <p:strVal val="#ppt_y"/>
                                          </p:val>
                                        </p:tav>
                                      </p:tavLst>
                                    </p:anim>
                                    <p:animEffect transition="in" filter="wipe(up)">
                                      <p:cBhvr>
                                        <p:cTn id="13" dur="750"/>
                                        <p:tgtEl>
                                          <p:spTgt spid="20"/>
                                        </p:tgtEl>
                                      </p:cBhvr>
                                    </p:animEffect>
                                  </p:childTnLst>
                                </p:cTn>
                              </p:par>
                            </p:childTnLst>
                          </p:cTn>
                        </p:par>
                        <p:par>
                          <p:cTn id="14" fill="hold" nodeType="afterGroup">
                            <p:stCondLst>
                              <p:cond delay="1475"/>
                            </p:stCondLst>
                            <p:childTnLst>
                              <p:par>
                                <p:cTn id="15" presetID="12" presetClass="entr" presetSubtype="4" fill="hold" grpId="0" nodeType="afterEffect">
                                  <p:stCondLst>
                                    <p:cond delay="0"/>
                                  </p:stCondLst>
                                  <p:iterate type="lt">
                                    <p:tmPct val="10000"/>
                                  </p:iterate>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750"/>
                                        <p:tgtEl>
                                          <p:spTgt spid="21"/>
                                        </p:tgtEl>
                                        <p:attrNameLst>
                                          <p:attrName>ppt_y</p:attrName>
                                        </p:attrNameLst>
                                      </p:cBhvr>
                                      <p:tavLst>
                                        <p:tav tm="0">
                                          <p:val>
                                            <p:strVal val="#ppt_y+#ppt_h*1.125000"/>
                                          </p:val>
                                        </p:tav>
                                        <p:tav tm="100000">
                                          <p:val>
                                            <p:strVal val="#ppt_y"/>
                                          </p:val>
                                        </p:tav>
                                      </p:tavLst>
                                    </p:anim>
                                    <p:animEffect transition="in" filter="wipe(up)">
                                      <p:cBhvr>
                                        <p:cTn id="18" dur="750"/>
                                        <p:tgtEl>
                                          <p:spTgt spid="21"/>
                                        </p:tgtEl>
                                      </p:cBhvr>
                                    </p:animEffect>
                                  </p:childTnLst>
                                </p:cTn>
                              </p:par>
                            </p:childTnLst>
                          </p:cTn>
                        </p:par>
                      </p:childTnLst>
                    </p:cTn>
                  </p:par>
                  <p:par>
                    <p:cTn id="19" fill="hold">
                      <p:stCondLst>
                        <p:cond delay="indefinite"/>
                      </p:stCondLst>
                      <p:childTnLst>
                        <p:par>
                          <p:cTn id="20" fill="hold" nodeType="after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5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23"/>
                                        </p:tgtEl>
                                        <p:attrNameLst>
                                          <p:attrName>ppt_y</p:attrName>
                                        </p:attrNameLst>
                                      </p:cBhvr>
                                      <p:tavLst>
                                        <p:tav tm="0">
                                          <p:val>
                                            <p:strVal val="#ppt_y"/>
                                          </p:val>
                                        </p:tav>
                                        <p:tav tm="100000">
                                          <p:val>
                                            <p:strVal val="#ppt_y"/>
                                          </p:val>
                                        </p:tav>
                                      </p:tavLst>
                                    </p:anim>
                                    <p:anim calcmode="lin" valueType="num">
                                      <p:cBhvr>
                                        <p:cTn id="29"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23"/>
                                        </p:tgtEl>
                                      </p:cBhvr>
                                    </p:animEffect>
                                  </p:childTnLst>
                                </p:cTn>
                              </p:par>
                            </p:childTnLst>
                          </p:cTn>
                        </p:par>
                        <p:par>
                          <p:cTn id="32" fill="hold" nodeType="afterGroup">
                            <p:stCondLst>
                              <p:cond delay="1050"/>
                            </p:stCondLst>
                            <p:childTnLst>
                              <p:par>
                                <p:cTn id="33" presetID="26" presetClass="emph" presetSubtype="0" fill="hold" grpId="1" nodeType="afterEffect">
                                  <p:stCondLst>
                                    <p:cond delay="0"/>
                                  </p:stCondLst>
                                  <p:iterate type="lt">
                                    <p:tmPct val="0"/>
                                  </p:iterate>
                                  <p:childTnLst>
                                    <p:animEffect transition="out" filter="fade">
                                      <p:cBhvr>
                                        <p:cTn id="34" dur="500" tmFilter="0, 0; .2, .5; .8, .5; 1, 0"/>
                                        <p:tgtEl>
                                          <p:spTgt spid="23"/>
                                        </p:tgtEl>
                                      </p:cBhvr>
                                    </p:animEffect>
                                    <p:animScale>
                                      <p:cBhvr>
                                        <p:cTn id="35"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p:bldP spid="21" grpId="0"/>
      <p:bldP spid="22" grpId="0"/>
      <p:bldP spid="23" grpId="0"/>
      <p:bldP spid="2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68"/>
          <p:cNvSpPr/>
          <p:nvPr/>
        </p:nvSpPr>
        <p:spPr>
          <a:xfrm>
            <a:off x="2385204" y="923382"/>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marL="321457" lvl="1" indent="-321457" defTabSz="1375123">
              <a:lnSpc>
                <a:spcPct val="120000"/>
              </a:lnSpc>
              <a:spcAft>
                <a:spcPct val="15000"/>
              </a:spcAft>
              <a:buChar char="••"/>
            </a:pPr>
            <a:endParaRPr lang="en-US" sz="80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74" name="Text Placeholder 3"/>
          <p:cNvSpPr txBox="1"/>
          <p:nvPr/>
        </p:nvSpPr>
        <p:spPr>
          <a:xfrm>
            <a:off x="3050393" y="1211452"/>
            <a:ext cx="2362794" cy="731520"/>
          </a:xfrm>
          <a:prstGeom prst="rect">
            <a:avLst/>
          </a:prstGeom>
        </p:spPr>
        <p:txBody>
          <a:bodyPr wrap="square" lIns="0" tIns="0" rIns="0" bIns="0" anchor="t" anchorCtr="0">
            <a:norm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29">
              <a:lnSpc>
                <a:spcPct val="100000"/>
              </a:lnSpc>
              <a:spcBef>
                <a:spcPct val="20000"/>
              </a:spcBef>
              <a:defRPr/>
            </a:pPr>
            <a:r>
              <a:rPr lang="vi-VN" sz="3200" dirty="0">
                <a:latin typeface="+mj-lt"/>
              </a:rPr>
              <a:t>JWT </a:t>
            </a:r>
            <a:endParaRPr lang="en-US" sz="3200" dirty="0">
              <a:solidFill>
                <a:schemeClr val="tx1">
                  <a:lumMod val="75000"/>
                  <a:lumOff val="25000"/>
                </a:schemeClr>
              </a:solidFill>
              <a:latin typeface="+mj-lt"/>
              <a:ea typeface="字魂59号-创粗黑" panose="00000500000000000000" pitchFamily="2" charset="-122"/>
              <a:cs typeface="+mn-ea"/>
              <a:sym typeface="字魂59号-创粗黑" panose="00000500000000000000" pitchFamily="2" charset="-122"/>
            </a:endParaRPr>
          </a:p>
        </p:txBody>
      </p:sp>
      <p:sp>
        <p:nvSpPr>
          <p:cNvPr id="75" name="Freeform 45"/>
          <p:cNvSpPr>
            <a:spLocks noEditPoints="1"/>
          </p:cNvSpPr>
          <p:nvPr/>
        </p:nvSpPr>
        <p:spPr bwMode="auto">
          <a:xfrm>
            <a:off x="2545177" y="1295335"/>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ln>
        </p:spPr>
        <p:txBody>
          <a:bodyPr vert="horz" wrap="square" lIns="128580" tIns="64290" rIns="128580" bIns="64290" numCol="1" anchor="t" anchorCtr="0" compatLnSpc="1">
            <a:prstTxWarp prst="textNoShape">
              <a:avLst/>
            </a:prstTxWarp>
          </a:bodyPr>
          <a:lstStyle/>
          <a:p>
            <a:pPr>
              <a:lnSpc>
                <a:spcPct val="120000"/>
              </a:lnSpc>
            </a:pPr>
            <a:endParaRPr lang="en-US" sz="80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68" name="Rounded Rectangle 67"/>
          <p:cNvSpPr/>
          <p:nvPr/>
        </p:nvSpPr>
        <p:spPr>
          <a:xfrm>
            <a:off x="964706" y="843899"/>
            <a:ext cx="1431664" cy="1276830"/>
          </a:xfrm>
          <a:prstGeom prst="roundRect">
            <a:avLst/>
          </a:pr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rmAutofit/>
          </a:bodyPr>
          <a:lstStyle/>
          <a:p>
            <a:pPr algn="ctr" defTabSz="1437629">
              <a:lnSpc>
                <a:spcPct val="120000"/>
              </a:lnSpc>
              <a:spcAft>
                <a:spcPct val="35000"/>
              </a:spcAft>
            </a:pPr>
            <a:r>
              <a:rPr lang="vi-VN" altLang="vi-VN" sz="2000">
                <a:latin typeface="Noto Sans"/>
                <a:ea typeface="Noto Sans"/>
                <a:cs typeface="+mn-ea"/>
                <a:sym typeface="字魂59号-创粗黑" panose="00000500000000000000" pitchFamily="2" charset="-122"/>
              </a:rPr>
              <a:t>01</a:t>
            </a:r>
          </a:p>
        </p:txBody>
      </p:sp>
      <p:sp>
        <p:nvSpPr>
          <p:cNvPr id="71" name="Freeform 70"/>
          <p:cNvSpPr/>
          <p:nvPr/>
        </p:nvSpPr>
        <p:spPr>
          <a:xfrm>
            <a:off x="8492775" y="923382"/>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marL="321457" lvl="1" indent="-321457" defTabSz="1375123">
              <a:lnSpc>
                <a:spcPct val="120000"/>
              </a:lnSpc>
              <a:spcAft>
                <a:spcPct val="15000"/>
              </a:spcAft>
              <a:buChar char="••"/>
            </a:pPr>
            <a:endParaRPr lang="en-US" sz="80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78" name="Text Placeholder 3"/>
          <p:cNvSpPr txBox="1"/>
          <p:nvPr/>
        </p:nvSpPr>
        <p:spPr>
          <a:xfrm>
            <a:off x="9090023" y="1245373"/>
            <a:ext cx="2362794" cy="731520"/>
          </a:xfrm>
          <a:prstGeom prst="rect">
            <a:avLst/>
          </a:prstGeom>
        </p:spPr>
        <p:txBody>
          <a:bodyPr wrap="square" lIns="0" tIns="0" rIns="0" bIns="0" anchor="t" anchorCtr="0">
            <a:norm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5829">
              <a:lnSpc>
                <a:spcPct val="100000"/>
              </a:lnSpc>
              <a:spcBef>
                <a:spcPct val="20000"/>
              </a:spcBef>
              <a:defRPr/>
            </a:pPr>
            <a:r>
              <a:rPr lang="vi-VN" sz="3200" dirty="0">
                <a:latin typeface="+mj-lt"/>
              </a:rPr>
              <a:t>OAuth 2.0  </a:t>
            </a:r>
            <a:endParaRPr lang="en-US" altLang="zh-CN" sz="3200" b="1" dirty="0">
              <a:solidFill>
                <a:schemeClr val="tx1"/>
              </a:solidFill>
              <a:latin typeface="+mj-lt"/>
              <a:ea typeface="字魂59号-创粗黑" panose="00000500000000000000" pitchFamily="2" charset="-122"/>
              <a:cs typeface="+mn-ea"/>
              <a:sym typeface="字魂59号-创粗黑" panose="00000500000000000000" pitchFamily="2" charset="-122"/>
            </a:endParaRPr>
          </a:p>
        </p:txBody>
      </p:sp>
      <p:sp>
        <p:nvSpPr>
          <p:cNvPr id="79" name="Freeform 45"/>
          <p:cNvSpPr>
            <a:spLocks noEditPoints="1"/>
          </p:cNvSpPr>
          <p:nvPr/>
        </p:nvSpPr>
        <p:spPr bwMode="auto">
          <a:xfrm>
            <a:off x="8652748" y="1290718"/>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ln>
        </p:spPr>
        <p:txBody>
          <a:bodyPr vert="horz" wrap="square" lIns="128580" tIns="64290" rIns="128580" bIns="64290" numCol="1" anchor="t" anchorCtr="0" compatLnSpc="1">
            <a:prstTxWarp prst="textNoShape">
              <a:avLst/>
            </a:prstTxWarp>
          </a:bodyPr>
          <a:lstStyle/>
          <a:p>
            <a:pPr>
              <a:lnSpc>
                <a:spcPct val="120000"/>
              </a:lnSpc>
            </a:pPr>
            <a:endParaRPr lang="en-US" sz="80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70" name="Rounded Rectangle 69"/>
          <p:cNvSpPr/>
          <p:nvPr/>
        </p:nvSpPr>
        <p:spPr>
          <a:xfrm>
            <a:off x="7072277" y="843902"/>
            <a:ext cx="1431664" cy="1276827"/>
          </a:xfrm>
          <a:prstGeom prst="roundRect">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rmAutofit/>
          </a:bodyPr>
          <a:lstStyle/>
          <a:p>
            <a:pPr algn="ctr" defTabSz="1437629">
              <a:lnSpc>
                <a:spcPct val="120000"/>
              </a:lnSpc>
              <a:spcAft>
                <a:spcPct val="35000"/>
              </a:spcAft>
            </a:pPr>
            <a:r>
              <a:rPr lang="vi-VN" altLang="vi-VN" sz="2000">
                <a:latin typeface="Noto Sans"/>
                <a:ea typeface="Noto Sans"/>
                <a:cs typeface="+mn-ea"/>
                <a:sym typeface="字魂59号-创粗黑" panose="00000500000000000000" pitchFamily="2" charset="-122"/>
              </a:rPr>
              <a:t>02</a:t>
            </a:r>
          </a:p>
        </p:txBody>
      </p:sp>
      <p:sp>
        <p:nvSpPr>
          <p:cNvPr id="29" name="Content Placeholder 2"/>
          <p:cNvSpPr txBox="1"/>
          <p:nvPr/>
        </p:nvSpPr>
        <p:spPr>
          <a:xfrm>
            <a:off x="416609" y="231949"/>
            <a:ext cx="4543842" cy="487680"/>
          </a:xfrm>
          <a:prstGeom prst="rect">
            <a:avLst/>
          </a:prstGeom>
        </p:spPr>
        <p:txBody>
          <a:bodyPr vert="horz" wrap="square" lIns="0" tIns="0" rIns="0" bIns="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vi-VN" sz="3200">
                <a:solidFill>
                  <a:schemeClr val="tx1">
                    <a:lumMod val="75000"/>
                    <a:lumOff val="25000"/>
                  </a:schemeClr>
                </a:solidFill>
                <a:latin typeface="+mj-lt"/>
                <a:ea typeface="字魂59号-创粗黑" panose="00000500000000000000" pitchFamily="2" charset="-122"/>
                <a:cs typeface="+mn-ea"/>
                <a:sym typeface="字魂59号-创粗黑" panose="00000500000000000000" pitchFamily="2" charset="-122"/>
              </a:rPr>
              <a:t>	Bảo mật</a:t>
            </a:r>
            <a:endParaRPr lang="en-US" sz="3200" dirty="0">
              <a:solidFill>
                <a:schemeClr val="tx1">
                  <a:lumMod val="75000"/>
                  <a:lumOff val="25000"/>
                </a:schemeClr>
              </a:solidFill>
              <a:latin typeface="+mj-lt"/>
              <a:ea typeface="字魂59号-创粗黑" panose="00000500000000000000" pitchFamily="2" charset="-122"/>
              <a:cs typeface="+mn-ea"/>
              <a:sym typeface="字魂59号-创粗黑" panose="00000500000000000000" pitchFamily="2" charset="-122"/>
            </a:endParaRPr>
          </a:p>
        </p:txBody>
      </p:sp>
      <p:sp>
        <p:nvSpPr>
          <p:cNvPr id="4" name="Rectangle 3">
            <a:extLst>
              <a:ext uri="{FF2B5EF4-FFF2-40B4-BE49-F238E27FC236}">
                <a16:creationId xmlns:a16="http://schemas.microsoft.com/office/drawing/2014/main" id="{644EC7B9-B001-38A2-A151-B6FF75A5ECE6}"/>
              </a:ext>
            </a:extLst>
          </p:cNvPr>
          <p:cNvSpPr/>
          <p:nvPr/>
        </p:nvSpPr>
        <p:spPr>
          <a:xfrm>
            <a:off x="964706" y="2135310"/>
            <a:ext cx="4821767" cy="3528516"/>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spcAft>
                <a:spcPts val="600"/>
              </a:spcAft>
            </a:pPr>
            <a:r>
              <a:rPr lang="vi-VN" sz="2800" dirty="0">
                <a:latin typeface="Times New Roman" panose="02020603050405020304" pitchFamily="18" charset="0"/>
                <a:ea typeface="Times New Roman" panose="02020603050405020304" pitchFamily="18" charset="0"/>
              </a:rPr>
              <a:t>JWT là một chuẩn mở (RFC 7519) để tạo ra các token mà có thể được xác minh và tin cậy thông qua chữ ký số. JWT thường được sử dụng để xác thực người dùng trong các API và dịch vụ web</a:t>
            </a:r>
            <a:endParaRPr lang="vi-VN" sz="2800" dirty="0">
              <a:effectLst/>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6B7CF782-55A2-37CD-D714-B8F2AB1FE25E}"/>
              </a:ext>
            </a:extLst>
          </p:cNvPr>
          <p:cNvSpPr/>
          <p:nvPr/>
        </p:nvSpPr>
        <p:spPr>
          <a:xfrm>
            <a:off x="7206971" y="1941898"/>
            <a:ext cx="4821767" cy="3528516"/>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spcBef>
                <a:spcPts val="600"/>
              </a:spcBef>
              <a:spcAft>
                <a:spcPts val="600"/>
              </a:spcAft>
            </a:pPr>
            <a:endParaRPr lang="vi-VN" sz="2800" dirty="0">
              <a:latin typeface="Times New Roman" panose="02020603050405020304" pitchFamily="18" charset="0"/>
              <a:ea typeface="Times New Roman" panose="02020603050405020304" pitchFamily="18" charset="0"/>
            </a:endParaRPr>
          </a:p>
          <a:p>
            <a:pPr>
              <a:spcBef>
                <a:spcPts val="600"/>
              </a:spcBef>
              <a:spcAft>
                <a:spcPts val="600"/>
              </a:spcAft>
            </a:pPr>
            <a:r>
              <a:rPr lang="vi-VN" sz="2800" dirty="0">
                <a:latin typeface="Times New Roman" panose="02020603050405020304" pitchFamily="18" charset="0"/>
                <a:ea typeface="Times New Roman" panose="02020603050405020304" pitchFamily="18" charset="0"/>
              </a:rPr>
              <a:t>Đây là phiên bản mới hơn của OAuth, được thiết kế để đơn giản hóa việc ủy quyền, đặc biệt là cho các ứng dụng di động và ứng dụng web. OAuth 2.0 sử dụng các "token" để cấp quyền truy cập, thay vì chia sẻ thông tin đăng nhập của người dùng.</a:t>
            </a:r>
            <a:endParaRPr lang="vi-VN"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31045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wipe(left)">
                                      <p:cBhvr>
                                        <p:cTn id="12" dur="500"/>
                                        <p:tgtEl>
                                          <p:spTgt spid="69"/>
                                        </p:tgtEl>
                                      </p:cBhvr>
                                    </p:animEffect>
                                  </p:childTnLst>
                                </p:cTn>
                              </p:par>
                            </p:childTnLst>
                          </p:cTn>
                        </p:par>
                        <p:par>
                          <p:cTn id="13" fill="hold" nodeType="afterGroup">
                            <p:stCondLst>
                              <p:cond delay="1000"/>
                            </p:stCondLst>
                            <p:childTnLst>
                              <p:par>
                                <p:cTn id="14" presetID="53" presetClass="entr" presetSubtype="0" fill="hold" grpId="0" nodeType="afterEffect">
                                  <p:stCondLst>
                                    <p:cond delay="0"/>
                                  </p:stCondLst>
                                  <p:childTnLst>
                                    <p:set>
                                      <p:cBhvr>
                                        <p:cTn id="15" dur="1" fill="hold">
                                          <p:stCondLst>
                                            <p:cond delay="0"/>
                                          </p:stCondLst>
                                        </p:cTn>
                                        <p:tgtEl>
                                          <p:spTgt spid="75"/>
                                        </p:tgtEl>
                                        <p:attrNameLst>
                                          <p:attrName>style.visibility</p:attrName>
                                        </p:attrNameLst>
                                      </p:cBhvr>
                                      <p:to>
                                        <p:strVal val="visible"/>
                                      </p:to>
                                    </p:set>
                                    <p:anim calcmode="lin" valueType="num">
                                      <p:cBhvr>
                                        <p:cTn id="16" dur="500" fill="hold"/>
                                        <p:tgtEl>
                                          <p:spTgt spid="75"/>
                                        </p:tgtEl>
                                        <p:attrNameLst>
                                          <p:attrName>ppt_w</p:attrName>
                                        </p:attrNameLst>
                                      </p:cBhvr>
                                      <p:tavLst>
                                        <p:tav tm="0">
                                          <p:val>
                                            <p:fltVal val="0"/>
                                          </p:val>
                                        </p:tav>
                                        <p:tav tm="100000">
                                          <p:val>
                                            <p:strVal val="#ppt_w"/>
                                          </p:val>
                                        </p:tav>
                                      </p:tavLst>
                                    </p:anim>
                                    <p:anim calcmode="lin" valueType="num">
                                      <p:cBhvr>
                                        <p:cTn id="17" dur="500" fill="hold"/>
                                        <p:tgtEl>
                                          <p:spTgt spid="75"/>
                                        </p:tgtEl>
                                        <p:attrNameLst>
                                          <p:attrName>ppt_h</p:attrName>
                                        </p:attrNameLst>
                                      </p:cBhvr>
                                      <p:tavLst>
                                        <p:tav tm="0">
                                          <p:val>
                                            <p:fltVal val="0"/>
                                          </p:val>
                                        </p:tav>
                                        <p:tav tm="100000">
                                          <p:val>
                                            <p:strVal val="#ppt_h"/>
                                          </p:val>
                                        </p:tav>
                                      </p:tavLst>
                                    </p:anim>
                                    <p:animEffect transition="in" filter="fade">
                                      <p:cBhvr>
                                        <p:cTn id="18" dur="500"/>
                                        <p:tgtEl>
                                          <p:spTgt spid="75"/>
                                        </p:tgtEl>
                                      </p:cBhvr>
                                    </p:animEffect>
                                  </p:childTnLst>
                                </p:cTn>
                              </p:par>
                            </p:childTnLst>
                          </p:cTn>
                        </p:par>
                        <p:par>
                          <p:cTn id="19" fill="hold" nodeType="afterGroup">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wipe(left)">
                                      <p:cBhvr>
                                        <p:cTn id="22" dur="500"/>
                                        <p:tgtEl>
                                          <p:spTgt spid="74"/>
                                        </p:tgtEl>
                                      </p:cBhvr>
                                    </p:animEffect>
                                  </p:childTnLst>
                                </p:cTn>
                              </p:par>
                            </p:childTnLst>
                          </p:cTn>
                        </p:par>
                        <p:par>
                          <p:cTn id="23" fill="hold" nodeType="afterGroup">
                            <p:stCondLst>
                              <p:cond delay="2000"/>
                            </p:stCondLst>
                            <p:childTnLst>
                              <p:par>
                                <p:cTn id="24" presetID="2" presetClass="entr" presetSubtype="1" accel="50000" decel="50000" fill="hold" grpId="0" nodeType="afterEffect">
                                  <p:stCondLst>
                                    <p:cond delay="0"/>
                                  </p:stCondLst>
                                  <p:childTnLst>
                                    <p:set>
                                      <p:cBhvr>
                                        <p:cTn id="25" dur="1" fill="hold">
                                          <p:stCondLst>
                                            <p:cond delay="0"/>
                                          </p:stCondLst>
                                        </p:cTn>
                                        <p:tgtEl>
                                          <p:spTgt spid="70"/>
                                        </p:tgtEl>
                                        <p:attrNameLst>
                                          <p:attrName>style.visibility</p:attrName>
                                        </p:attrNameLst>
                                      </p:cBhvr>
                                      <p:to>
                                        <p:strVal val="visible"/>
                                      </p:to>
                                    </p:set>
                                    <p:anim calcmode="lin" valueType="num">
                                      <p:cBhvr additive="base">
                                        <p:cTn id="26" dur="500" fill="hold"/>
                                        <p:tgtEl>
                                          <p:spTgt spid="70"/>
                                        </p:tgtEl>
                                        <p:attrNameLst>
                                          <p:attrName>ppt_x</p:attrName>
                                        </p:attrNameLst>
                                      </p:cBhvr>
                                      <p:tavLst>
                                        <p:tav tm="0">
                                          <p:val>
                                            <p:strVal val="#ppt_x"/>
                                          </p:val>
                                        </p:tav>
                                        <p:tav tm="100000">
                                          <p:val>
                                            <p:strVal val="#ppt_x"/>
                                          </p:val>
                                        </p:tav>
                                      </p:tavLst>
                                    </p:anim>
                                    <p:anim calcmode="lin" valueType="num">
                                      <p:cBhvr additive="base">
                                        <p:cTn id="27" dur="500" fill="hold"/>
                                        <p:tgtEl>
                                          <p:spTgt spid="70"/>
                                        </p:tgtEl>
                                        <p:attrNameLst>
                                          <p:attrName>ppt_y</p:attrName>
                                        </p:attrNameLst>
                                      </p:cBhvr>
                                      <p:tavLst>
                                        <p:tav tm="0">
                                          <p:val>
                                            <p:strVal val="0-#ppt_h/2"/>
                                          </p:val>
                                        </p:tav>
                                        <p:tav tm="100000">
                                          <p:val>
                                            <p:strVal val="#ppt_y"/>
                                          </p:val>
                                        </p:tav>
                                      </p:tavLst>
                                    </p:anim>
                                  </p:childTnLst>
                                </p:cTn>
                              </p:par>
                            </p:childTnLst>
                          </p:cTn>
                        </p:par>
                        <p:par>
                          <p:cTn id="28" fill="hold" nodeType="afterGroup">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nodeType="afterGroup">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79"/>
                                        </p:tgtEl>
                                        <p:attrNameLst>
                                          <p:attrName>style.visibility</p:attrName>
                                        </p:attrNameLst>
                                      </p:cBhvr>
                                      <p:to>
                                        <p:strVal val="visible"/>
                                      </p:to>
                                    </p:set>
                                    <p:anim calcmode="lin" valueType="num">
                                      <p:cBhvr>
                                        <p:cTn id="35" dur="500" fill="hold"/>
                                        <p:tgtEl>
                                          <p:spTgt spid="79"/>
                                        </p:tgtEl>
                                        <p:attrNameLst>
                                          <p:attrName>ppt_w</p:attrName>
                                        </p:attrNameLst>
                                      </p:cBhvr>
                                      <p:tavLst>
                                        <p:tav tm="0">
                                          <p:val>
                                            <p:fltVal val="0"/>
                                          </p:val>
                                        </p:tav>
                                        <p:tav tm="100000">
                                          <p:val>
                                            <p:strVal val="#ppt_w"/>
                                          </p:val>
                                        </p:tav>
                                      </p:tavLst>
                                    </p:anim>
                                    <p:anim calcmode="lin" valueType="num">
                                      <p:cBhvr>
                                        <p:cTn id="36" dur="500" fill="hold"/>
                                        <p:tgtEl>
                                          <p:spTgt spid="79"/>
                                        </p:tgtEl>
                                        <p:attrNameLst>
                                          <p:attrName>ppt_h</p:attrName>
                                        </p:attrNameLst>
                                      </p:cBhvr>
                                      <p:tavLst>
                                        <p:tav tm="0">
                                          <p:val>
                                            <p:fltVal val="0"/>
                                          </p:val>
                                        </p:tav>
                                        <p:tav tm="100000">
                                          <p:val>
                                            <p:strVal val="#ppt_h"/>
                                          </p:val>
                                        </p:tav>
                                      </p:tavLst>
                                    </p:anim>
                                    <p:animEffect transition="in" filter="fade">
                                      <p:cBhvr>
                                        <p:cTn id="37" dur="500"/>
                                        <p:tgtEl>
                                          <p:spTgt spid="79"/>
                                        </p:tgtEl>
                                      </p:cBhvr>
                                    </p:animEffect>
                                  </p:childTnLst>
                                </p:cTn>
                              </p:par>
                            </p:childTnLst>
                          </p:cTn>
                        </p:par>
                        <p:par>
                          <p:cTn id="38" fill="hold" nodeType="afterGroup">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wipe(left)">
                                      <p:cBhvr>
                                        <p:cTn id="41" dur="500"/>
                                        <p:tgtEl>
                                          <p:spTgt spid="78"/>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1000"/>
                                        <p:tgtEl>
                                          <p:spTgt spid="4"/>
                                        </p:tgtEl>
                                      </p:cBhvr>
                                    </p:animEffect>
                                    <p:anim calcmode="lin" valueType="num">
                                      <p:cBhvr>
                                        <p:cTn id="47" dur="1000" fill="hold"/>
                                        <p:tgtEl>
                                          <p:spTgt spid="4"/>
                                        </p:tgtEl>
                                        <p:attrNameLst>
                                          <p:attrName>ppt_x</p:attrName>
                                        </p:attrNameLst>
                                      </p:cBhvr>
                                      <p:tavLst>
                                        <p:tav tm="0">
                                          <p:val>
                                            <p:strVal val="#ppt_x"/>
                                          </p:val>
                                        </p:tav>
                                        <p:tav tm="100000">
                                          <p:val>
                                            <p:strVal val="#ppt_x"/>
                                          </p:val>
                                        </p:tav>
                                      </p:tavLst>
                                    </p:anim>
                                    <p:anim calcmode="lin" valueType="num">
                                      <p:cBhvr>
                                        <p:cTn id="4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
                                            <p:txEl>
                                              <p:pRg st="1" end="1"/>
                                            </p:txEl>
                                          </p:spTgt>
                                        </p:tgtEl>
                                        <p:attrNameLst>
                                          <p:attrName>style.visibility</p:attrName>
                                        </p:attrNameLst>
                                      </p:cBhvr>
                                      <p:to>
                                        <p:strVal val="visible"/>
                                      </p:to>
                                    </p:set>
                                    <p:animEffect transition="in" filter="fade">
                                      <p:cBhvr>
                                        <p:cTn id="53"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4" grpId="0"/>
      <p:bldP spid="75" grpId="0" animBg="1"/>
      <p:bldP spid="68" grpId="0" animBg="1"/>
      <p:bldP spid="71" grpId="0" animBg="1"/>
      <p:bldP spid="78" grpId="0"/>
      <p:bldP spid="79" grpId="0" animBg="1"/>
      <p:bldP spid="70"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p:cNvSpPr txBox="1"/>
          <p:nvPr/>
        </p:nvSpPr>
        <p:spPr>
          <a:xfrm>
            <a:off x="416609" y="231949"/>
            <a:ext cx="4543842" cy="487680"/>
          </a:xfrm>
          <a:prstGeom prst="rect">
            <a:avLst/>
          </a:prstGeom>
        </p:spPr>
        <p:txBody>
          <a:bodyPr vert="horz" wrap="square" lIns="0" tIns="0" rIns="0" bIns="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vi-VN" sz="3200" dirty="0">
                <a:solidFill>
                  <a:schemeClr val="tx1">
                    <a:lumMod val="75000"/>
                    <a:lumOff val="25000"/>
                  </a:schemeClr>
                </a:solidFill>
                <a:latin typeface="+mj-lt"/>
                <a:ea typeface="字魂59号-创粗黑" panose="00000500000000000000" pitchFamily="2" charset="-122"/>
                <a:cs typeface="+mn-ea"/>
                <a:sym typeface="字魂59号-创粗黑" panose="00000500000000000000" pitchFamily="2" charset="-122"/>
              </a:rPr>
              <a:t>JWT </a:t>
            </a:r>
          </a:p>
        </p:txBody>
      </p:sp>
      <p:sp>
        <p:nvSpPr>
          <p:cNvPr id="3" name="Pentagon 3">
            <a:extLst>
              <a:ext uri="{FF2B5EF4-FFF2-40B4-BE49-F238E27FC236}">
                <a16:creationId xmlns:a16="http://schemas.microsoft.com/office/drawing/2014/main" id="{A74841FC-7D40-91A8-77FF-4D522D7F84F0}"/>
              </a:ext>
            </a:extLst>
          </p:cNvPr>
          <p:cNvSpPr/>
          <p:nvPr/>
        </p:nvSpPr>
        <p:spPr>
          <a:xfrm>
            <a:off x="416608" y="974668"/>
            <a:ext cx="3204883" cy="54326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lnSpc>
                <a:spcPct val="150000"/>
              </a:lnSpc>
              <a:spcBef>
                <a:spcPts val="0"/>
              </a:spcBef>
            </a:pPr>
            <a:r>
              <a:rPr lang="vi-VN" altLang="vi-VN" dirty="0">
                <a:latin typeface="+mj-lt"/>
                <a:ea typeface="Noto Sans"/>
                <a:cs typeface="+mn-ea"/>
                <a:sym typeface="字魂59号-创粗黑" panose="00000500000000000000" pitchFamily="2" charset="-122"/>
              </a:rPr>
              <a:t>Thiết lập thông số cấu hình </a:t>
            </a:r>
            <a:endParaRPr lang="en-GB" dirty="0">
              <a:latin typeface="+mj-lt"/>
              <a:ea typeface="字魂59号-创粗黑" panose="00000500000000000000" pitchFamily="2" charset="-122"/>
              <a:cs typeface="+mn-ea"/>
              <a:sym typeface="字魂59号-创粗黑" panose="00000500000000000000" pitchFamily="2" charset="-122"/>
            </a:endParaRPr>
          </a:p>
        </p:txBody>
      </p:sp>
      <p:pic>
        <p:nvPicPr>
          <p:cNvPr id="8" name="Picture 7">
            <a:extLst>
              <a:ext uri="{FF2B5EF4-FFF2-40B4-BE49-F238E27FC236}">
                <a16:creationId xmlns:a16="http://schemas.microsoft.com/office/drawing/2014/main" id="{2883281C-938E-38F6-3ACF-E5667A23A404}"/>
              </a:ext>
            </a:extLst>
          </p:cNvPr>
          <p:cNvPicPr>
            <a:picLocks noChangeAspect="1"/>
          </p:cNvPicPr>
          <p:nvPr/>
        </p:nvPicPr>
        <p:blipFill>
          <a:blip r:embed="rId3"/>
          <a:stretch>
            <a:fillRect/>
          </a:stretch>
        </p:blipFill>
        <p:spPr>
          <a:xfrm>
            <a:off x="416609" y="1727697"/>
            <a:ext cx="8561558" cy="1672567"/>
          </a:xfrm>
          <a:prstGeom prst="rect">
            <a:avLst/>
          </a:prstGeom>
        </p:spPr>
      </p:pic>
      <p:sp>
        <p:nvSpPr>
          <p:cNvPr id="10" name="Pentagon 3">
            <a:extLst>
              <a:ext uri="{FF2B5EF4-FFF2-40B4-BE49-F238E27FC236}">
                <a16:creationId xmlns:a16="http://schemas.microsoft.com/office/drawing/2014/main" id="{AE8BFA94-D9AC-59AC-0B46-76058E4C349E}"/>
              </a:ext>
            </a:extLst>
          </p:cNvPr>
          <p:cNvSpPr/>
          <p:nvPr/>
        </p:nvSpPr>
        <p:spPr>
          <a:xfrm>
            <a:off x="416609" y="3813113"/>
            <a:ext cx="3204883" cy="54326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lnSpc>
                <a:spcPct val="150000"/>
              </a:lnSpc>
              <a:spcBef>
                <a:spcPts val="0"/>
              </a:spcBef>
            </a:pPr>
            <a:r>
              <a:rPr lang="vi-VN" altLang="vi-VN" dirty="0">
                <a:latin typeface="+mj-lt"/>
                <a:ea typeface="Noto Sans"/>
                <a:cs typeface="+mn-ea"/>
                <a:sym typeface="字魂59号-创粗黑" panose="00000500000000000000" pitchFamily="2" charset="-122"/>
              </a:rPr>
              <a:t>Cấu hình Authentication</a:t>
            </a:r>
            <a:endParaRPr lang="en-GB" dirty="0">
              <a:latin typeface="+mj-lt"/>
              <a:ea typeface="字魂59号-创粗黑" panose="00000500000000000000" pitchFamily="2" charset="-122"/>
              <a:cs typeface="+mn-ea"/>
              <a:sym typeface="字魂59号-创粗黑" panose="00000500000000000000" pitchFamily="2" charset="-122"/>
            </a:endParaRPr>
          </a:p>
        </p:txBody>
      </p:sp>
      <p:pic>
        <p:nvPicPr>
          <p:cNvPr id="13" name="Picture 12">
            <a:extLst>
              <a:ext uri="{FF2B5EF4-FFF2-40B4-BE49-F238E27FC236}">
                <a16:creationId xmlns:a16="http://schemas.microsoft.com/office/drawing/2014/main" id="{B593672D-E47B-00D5-F274-2E170FAE6D67}"/>
              </a:ext>
            </a:extLst>
          </p:cNvPr>
          <p:cNvPicPr>
            <a:picLocks noChangeAspect="1"/>
          </p:cNvPicPr>
          <p:nvPr/>
        </p:nvPicPr>
        <p:blipFill>
          <a:blip r:embed="rId4"/>
          <a:stretch>
            <a:fillRect/>
          </a:stretch>
        </p:blipFill>
        <p:spPr>
          <a:xfrm>
            <a:off x="3909095" y="3621722"/>
            <a:ext cx="7030431" cy="3115110"/>
          </a:xfrm>
          <a:prstGeom prst="rect">
            <a:avLst/>
          </a:prstGeom>
        </p:spPr>
      </p:pic>
    </p:spTree>
    <p:extLst>
      <p:ext uri="{BB962C8B-B14F-4D97-AF65-F5344CB8AC3E}">
        <p14:creationId xmlns:p14="http://schemas.microsoft.com/office/powerpoint/2010/main" val="518789488"/>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 name="ISPRING_OUTPUT_FOLDER" val="C:\Users\Administrator\Desktop"/>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PATH" val="E:\素材\正版图-卖\PPT\0变色龙\0包图网\bt369\ppt\bt369.pptx"/>
  <p:tag name="ISPRING_PRESENTATION_TITLE" val="qt027"/>
  <p:tag name="ISPRING_PROJECT_FOLDER_UPDATED" val="1"/>
  <p:tag name="ISPRING_RESOURCE_FOLDER" val="E:\素材\正版图-卖\PPT\0变色龙\0包图网\bt369\ppt\bt369\"/>
  <p:tag name="ISPRING_SCORM_ENDPOINT" val="&lt;endpoint&gt;&lt;enable&gt;0&lt;/enable&gt;&lt;lrs&gt;http://&lt;/lrs&gt;&lt;auth&gt;0&lt;/auth&gt;&lt;login&gt;&lt;/login&gt;&lt;password&gt;&lt;/password&gt;&lt;key&gt;&lt;/key&gt;&lt;name&gt;&lt;/name&gt;&lt;email&gt;&lt;/email&gt;&lt;/endpoint&gt;&#10;"/>
  <p:tag name="ISPRING_SCORM_RATE_SLIDES" val="1"/>
  <p:tag name="ISPRING_SCREEN_RECS_UPDATED" val="E:\素材\正版图-卖\PPT\0变色龙\0包图网\bt369\ppt\bt369"/>
  <p:tag name="ISPRING_ULTRA_SCORM_COURSE_ID" val="9E7965BD-BA7C-4284-B303-3DF26FF20985"/>
  <p:tag name="ISPRING_UUID" val="{C1A8F295-47DC-48FB-81BD-666766343352}"/>
  <p:tag name="ISPRINGCLOUDFOLDERID" val="0"/>
  <p:tag name="ISPRINGCLOUDFOLDERPATH" val="Repository"/>
  <p:tag name="ISPRINGONLINEFOLDERID" val="0"/>
  <p:tag name="ISPRINGONLINEFOLDERPATH" val="Content List"/>
</p:tagLst>
</file>

<file path=ppt/tags/tag2.xml><?xml version="1.0" encoding="utf-8"?>
<p:tagLst xmlns:a="http://schemas.openxmlformats.org/drawingml/2006/main" xmlns:r="http://schemas.openxmlformats.org/officeDocument/2006/relationships" xmlns:p="http://schemas.openxmlformats.org/presentationml/2006/main">
  <p:tag name="ID" val="553512"/>
  <p:tag name="MH" val="20160830110146"/>
  <p:tag name="MH_LIBRARY" val="CONTENTS"/>
  <p:tag name="MH_TYPE" val="OTHERS"/>
</p:tagLst>
</file>

<file path=ppt/tags/tag3.xml><?xml version="1.0" encoding="utf-8"?>
<p:tagLst xmlns:a="http://schemas.openxmlformats.org/drawingml/2006/main" xmlns:r="http://schemas.openxmlformats.org/officeDocument/2006/relationships" xmlns:p="http://schemas.openxmlformats.org/presentationml/2006/main">
  <p:tag name="ID" val="553512"/>
  <p:tag name="MH" val="20160830110146"/>
  <p:tag name="MH_LIBRARY" val="CONTENTS"/>
  <p:tag name="MH_TYPE" val="OTHERS"/>
</p:tagLst>
</file>

<file path=ppt/tags/tag4.xml><?xml version="1.0" encoding="utf-8"?>
<p:tagLst xmlns:a="http://schemas.openxmlformats.org/drawingml/2006/main" xmlns:r="http://schemas.openxmlformats.org/officeDocument/2006/relationships" xmlns:p="http://schemas.openxmlformats.org/presentationml/2006/main">
  <p:tag name="ID" val="553512"/>
  <p:tag name="MH" val="20160830110146"/>
  <p:tag name="MH_LIBRARY" val="CONTENTS"/>
  <p:tag name="MH_ORDER" val="1"/>
  <p:tag name="MH_TYPE" val="ENTRY"/>
</p:tagLst>
</file>

<file path=ppt/tags/tag5.xml><?xml version="1.0" encoding="utf-8"?>
<p:tagLst xmlns:a="http://schemas.openxmlformats.org/drawingml/2006/main" xmlns:r="http://schemas.openxmlformats.org/officeDocument/2006/relationships" xmlns:p="http://schemas.openxmlformats.org/presentationml/2006/main">
  <p:tag name="ID" val="553512"/>
  <p:tag name="MH" val="20160830110146"/>
  <p:tag name="MH_LIBRARY" val="CONTENTS"/>
  <p:tag name="MH_ORDER" val="2"/>
  <p:tag name="MH_TYPE" val="ENTRY"/>
</p:tagLst>
</file>

<file path=ppt/tags/tag6.xml><?xml version="1.0" encoding="utf-8"?>
<p:tagLst xmlns:a="http://schemas.openxmlformats.org/drawingml/2006/main" xmlns:r="http://schemas.openxmlformats.org/officeDocument/2006/relationships" xmlns:p="http://schemas.openxmlformats.org/presentationml/2006/main">
  <p:tag name="ID" val="553512"/>
  <p:tag name="MH" val="20160830110146"/>
  <p:tag name="MH_LIBRARY" val="CONTENTS"/>
  <p:tag name="MH_ORDER" val="3"/>
  <p:tag name="MH_TYPE" val="ENTRY"/>
</p:tagLst>
</file>

<file path=ppt/tags/tag7.xml><?xml version="1.0" encoding="utf-8"?>
<p:tagLst xmlns:a="http://schemas.openxmlformats.org/drawingml/2006/main" xmlns:r="http://schemas.openxmlformats.org/officeDocument/2006/relationships" xmlns:p="http://schemas.openxmlformats.org/presentationml/2006/main">
  <p:tag name="ID" val="553512"/>
  <p:tag name="MH" val="20160830110146"/>
  <p:tag name="MH_LIBRARY" val="CONTENTS"/>
  <p:tag name="MH_ORDER" val="4"/>
  <p:tag name="MH_TYPE" val="ENTRY"/>
</p:tagLst>
</file>

<file path=ppt/theme/theme1.xml><?xml version="1.0" encoding="utf-8"?>
<a:theme xmlns:a="http://schemas.openxmlformats.org/drawingml/2006/main" name="自定义设计方案">
  <a:themeElements>
    <a:clrScheme name="自定义 785">
      <a:dk1>
        <a:sysClr val="windowText" lastClr="000000"/>
      </a:dk1>
      <a:lt1>
        <a:sysClr val="window" lastClr="FFFFFF"/>
      </a:lt1>
      <a:dk2>
        <a:srgbClr val="4F4B1D"/>
      </a:dk2>
      <a:lt2>
        <a:srgbClr val="E7E6E6"/>
      </a:lt2>
      <a:accent1>
        <a:srgbClr val="1F2B14"/>
      </a:accent1>
      <a:accent2>
        <a:srgbClr val="4F4B1D"/>
      </a:accent2>
      <a:accent3>
        <a:srgbClr val="1F2B14"/>
      </a:accent3>
      <a:accent4>
        <a:srgbClr val="4F4B1D"/>
      </a:accent4>
      <a:accent5>
        <a:srgbClr val="1F2B14"/>
      </a:accent5>
      <a:accent6>
        <a:srgbClr val="4F4B1D"/>
      </a:accent6>
      <a:hlink>
        <a:srgbClr val="1F2B14"/>
      </a:hlink>
      <a:folHlink>
        <a:srgbClr val="4F4B1D"/>
      </a:folHlink>
    </a:clrScheme>
    <a:fontScheme name="Office">
      <a:majorFont>
        <a:latin typeface="Calibri Light" panose="020F0302020204030204"/>
        <a:ea typeface="Calibri Light" panose="020F030202020403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Calibri" panose="020F050202020403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anose="020F0502020204030204"/>
        <a:ea typeface="Calibri" panose="020F050202020403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Calibri" panose="020F050202020403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Calibri" panose="020F050202020403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343</Words>
  <Application>Microsoft Office PowerPoint</Application>
  <PresentationFormat>Custom</PresentationFormat>
  <Paragraphs>71</Paragraphs>
  <Slides>18</Slides>
  <Notes>18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Noto Sans</vt:lpstr>
      <vt:lpstr>Times New Roman</vt:lpstr>
      <vt:lpstr>字魂59号-创粗黑</vt:lpstr>
      <vt:lpstr>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qt027</dc:title>
  <cp:revision>1</cp:revision>
  <dcterms:created xsi:type="dcterms:W3CDTF">2017-04-22T15:13:23Z</dcterms:created>
  <dcterms:modified xsi:type="dcterms:W3CDTF">2024-06-14T01:15:30Z</dcterms:modified>
</cp:coreProperties>
</file>